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31"/>
  </p:notesMasterIdLst>
  <p:sldIdLst>
    <p:sldId id="379" r:id="rId2"/>
    <p:sldId id="355" r:id="rId3"/>
    <p:sldId id="363" r:id="rId4"/>
    <p:sldId id="364" r:id="rId5"/>
    <p:sldId id="365" r:id="rId6"/>
    <p:sldId id="359" r:id="rId7"/>
    <p:sldId id="367" r:id="rId8"/>
    <p:sldId id="368" r:id="rId9"/>
    <p:sldId id="383" r:id="rId10"/>
    <p:sldId id="382" r:id="rId11"/>
    <p:sldId id="384" r:id="rId12"/>
    <p:sldId id="369" r:id="rId13"/>
    <p:sldId id="385" r:id="rId14"/>
    <p:sldId id="386" r:id="rId15"/>
    <p:sldId id="387" r:id="rId16"/>
    <p:sldId id="381" r:id="rId17"/>
    <p:sldId id="394" r:id="rId18"/>
    <p:sldId id="395" r:id="rId19"/>
    <p:sldId id="335" r:id="rId20"/>
    <p:sldId id="372" r:id="rId21"/>
    <p:sldId id="371" r:id="rId22"/>
    <p:sldId id="391" r:id="rId23"/>
    <p:sldId id="390" r:id="rId24"/>
    <p:sldId id="392" r:id="rId25"/>
    <p:sldId id="393" r:id="rId26"/>
    <p:sldId id="360" r:id="rId27"/>
    <p:sldId id="373" r:id="rId28"/>
    <p:sldId id="374" r:id="rId29"/>
    <p:sldId id="350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51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79CA"/>
    <a:srgbClr val="D0D3EB"/>
    <a:srgbClr val="919ACA"/>
    <a:srgbClr val="3B50A3"/>
    <a:srgbClr val="31489F"/>
    <a:srgbClr val="12B2EB"/>
    <a:srgbClr val="64B044"/>
    <a:srgbClr val="BFBFBF"/>
    <a:srgbClr val="95A4DE"/>
    <a:srgbClr val="152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08" autoAdjust="0"/>
    <p:restoredTop sz="93895" autoAdjust="0"/>
  </p:normalViewPr>
  <p:slideViewPr>
    <p:cSldViewPr snapToGrid="0">
      <p:cViewPr varScale="1">
        <p:scale>
          <a:sx n="67" d="100"/>
          <a:sy n="67" d="100"/>
        </p:scale>
        <p:origin x="388" y="56"/>
      </p:cViewPr>
      <p:guideLst>
        <p:guide orient="horz" pos="1049"/>
        <p:guide pos="515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emf"/><Relationship Id="rId7" Type="http://schemas.openxmlformats.org/officeDocument/2006/relationships/image" Target="../media/image37.w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099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752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001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79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722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278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9687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57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9873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882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647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798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2579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977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271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687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728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376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177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41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0800000">
            <a:off x="6115290" y="0"/>
            <a:ext cx="6076710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-2" y="0"/>
            <a:ext cx="6115291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56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0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38DC5-0E27-4675-B765-0032810A7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3473FD-EBC8-4368-95CB-686F3C871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7541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0800000">
            <a:off x="0" y="4457700"/>
            <a:ext cx="6076710" cy="24003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6076709" y="4457700"/>
            <a:ext cx="6115291" cy="24003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970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" y="0"/>
            <a:ext cx="6115291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591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绪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65903442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相关建议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" name="组合 9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直角三角形 17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五边形 18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3144042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方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90192769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相关建议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2060848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研究方法与思路</a:t>
              </a: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直角三角形 11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五边形 17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9348942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键技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74831099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相关建议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2854273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12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关键技术与难点</a:t>
              </a: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8586435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成果与应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00449020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相关建议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0" y="3648260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12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成果与应用</a:t>
              </a: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直角三角形 13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五边形 14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1422725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关建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84850105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相关建议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4439981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kern="12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相关建议</a:t>
              </a: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6869174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论文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51355121"/>
              </p:ext>
            </p:extLst>
          </p:nvPr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相关建议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5231615"/>
            <a:ext cx="169168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kern="12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论文总结</a:t>
              </a: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9711969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3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1" r:id="rId2"/>
    <p:sldLayoutId id="2147483682" r:id="rId3"/>
    <p:sldLayoutId id="2147483651" r:id="rId4"/>
    <p:sldLayoutId id="2147483676" r:id="rId5"/>
    <p:sldLayoutId id="2147483677" r:id="rId6"/>
    <p:sldLayoutId id="2147483680" r:id="rId7"/>
    <p:sldLayoutId id="2147483678" r:id="rId8"/>
    <p:sldLayoutId id="2147483679" r:id="rId9"/>
    <p:sldLayoutId id="2147483669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7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11.xml"/><Relationship Id="rId16" Type="http://schemas.openxmlformats.org/officeDocument/2006/relationships/oleObject" Target="../embeddings/oleObject17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5" Type="http://schemas.openxmlformats.org/officeDocument/2006/relationships/image" Target="../media/image18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16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6.wmf"/><Relationship Id="rId5" Type="http://schemas.openxmlformats.org/officeDocument/2006/relationships/image" Target="../media/image23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27.emf"/><Relationship Id="rId10" Type="http://schemas.openxmlformats.org/officeDocument/2006/relationships/image" Target="../media/image30.e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29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35.wmf"/><Relationship Id="rId18" Type="http://schemas.openxmlformats.org/officeDocument/2006/relationships/oleObject" Target="../embeddings/oleObject34.bin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39.wmf"/><Relationship Id="rId7" Type="http://schemas.openxmlformats.org/officeDocument/2006/relationships/image" Target="../media/image32.emf"/><Relationship Id="rId12" Type="http://schemas.openxmlformats.org/officeDocument/2006/relationships/oleObject" Target="../embeddings/oleObject31.bin"/><Relationship Id="rId17" Type="http://schemas.openxmlformats.org/officeDocument/2006/relationships/image" Target="../media/image37.wmf"/><Relationship Id="rId2" Type="http://schemas.openxmlformats.org/officeDocument/2006/relationships/slideLayout" Target="../slideLayouts/slideLayout11.xml"/><Relationship Id="rId16" Type="http://schemas.openxmlformats.org/officeDocument/2006/relationships/oleObject" Target="../embeddings/oleObject33.bin"/><Relationship Id="rId20" Type="http://schemas.openxmlformats.org/officeDocument/2006/relationships/oleObject" Target="../embeddings/oleObject35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34.wmf"/><Relationship Id="rId5" Type="http://schemas.openxmlformats.org/officeDocument/2006/relationships/image" Target="../media/image31.emf"/><Relationship Id="rId15" Type="http://schemas.openxmlformats.org/officeDocument/2006/relationships/image" Target="../media/image36.wmf"/><Relationship Id="rId10" Type="http://schemas.openxmlformats.org/officeDocument/2006/relationships/oleObject" Target="../embeddings/oleObject30.bin"/><Relationship Id="rId19" Type="http://schemas.openxmlformats.org/officeDocument/2006/relationships/image" Target="../media/image38.w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3.emf"/><Relationship Id="rId14" Type="http://schemas.openxmlformats.org/officeDocument/2006/relationships/oleObject" Target="../embeddings/oleObject32.bin"/><Relationship Id="rId22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45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2.wmf"/><Relationship Id="rId12" Type="http://schemas.openxmlformats.org/officeDocument/2006/relationships/oleObject" Target="../embeddings/oleObject40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44.wmf"/><Relationship Id="rId5" Type="http://schemas.openxmlformats.org/officeDocument/2006/relationships/image" Target="../media/image41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3.wmf"/><Relationship Id="rId14" Type="http://schemas.openxmlformats.org/officeDocument/2006/relationships/image" Target="../media/image4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image" Target="../media/image51.w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8.wmf"/><Relationship Id="rId12" Type="http://schemas.openxmlformats.org/officeDocument/2006/relationships/oleObject" Target="../embeddings/oleObject45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50.wmf"/><Relationship Id="rId5" Type="http://schemas.openxmlformats.org/officeDocument/2006/relationships/image" Target="../media/image47.wmf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49.wmf"/><Relationship Id="rId14" Type="http://schemas.openxmlformats.org/officeDocument/2006/relationships/image" Target="../media/image5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55.emf"/><Relationship Id="rId4" Type="http://schemas.openxmlformats.org/officeDocument/2006/relationships/oleObject" Target="../embeddings/oleObject4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7.e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56.emf"/><Relationship Id="rId4" Type="http://schemas.openxmlformats.org/officeDocument/2006/relationships/oleObject" Target="../embeddings/oleObject47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10" Type="http://schemas.openxmlformats.org/officeDocument/2006/relationships/image" Target="../media/image70.png"/><Relationship Id="rId4" Type="http://schemas.openxmlformats.org/officeDocument/2006/relationships/image" Target="../media/image64.jpeg"/><Relationship Id="rId9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9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8.wmf"/><Relationship Id="rId5" Type="http://schemas.openxmlformats.org/officeDocument/2006/relationships/image" Target="../media/image5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59"/>
          <p:cNvSpPr txBox="1">
            <a:spLocks noChangeArrowheads="1"/>
          </p:cNvSpPr>
          <p:nvPr/>
        </p:nvSpPr>
        <p:spPr bwMode="auto">
          <a:xfrm flipH="1">
            <a:off x="4364782" y="4811093"/>
            <a:ext cx="3312368" cy="83099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defRPr/>
            </a:pPr>
            <a:r>
              <a:rPr lang="zh-CN" altLang="en-US" sz="2400" b="1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导师：董红召</a:t>
            </a:r>
            <a:endParaRPr lang="en-US" altLang="zh-CN" sz="2400" b="1" kern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2400" b="1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答辩人：刘倩</a:t>
            </a:r>
            <a:endParaRPr lang="en-US" altLang="ko-KR" sz="2400" b="1" kern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1" name="图片 1" descr="260">
            <a:extLst>
              <a:ext uri="{FF2B5EF4-FFF2-40B4-BE49-F238E27FC236}">
                <a16:creationId xmlns:a16="http://schemas.microsoft.com/office/drawing/2014/main" id="{B1F81578-3843-460D-A329-788745EB6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782" y="235462"/>
            <a:ext cx="2786857" cy="27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466927EA-4C9A-404E-9EF0-99F07F843222}"/>
              </a:ext>
            </a:extLst>
          </p:cNvPr>
          <p:cNvSpPr/>
          <p:nvPr/>
        </p:nvSpPr>
        <p:spPr>
          <a:xfrm>
            <a:off x="533368" y="3022319"/>
            <a:ext cx="113030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公交客流的时空预测及其动态应用研究</a:t>
            </a:r>
          </a:p>
        </p:txBody>
      </p:sp>
      <p:sp>
        <p:nvSpPr>
          <p:cNvPr id="48" name="TextBox 59">
            <a:extLst>
              <a:ext uri="{FF2B5EF4-FFF2-40B4-BE49-F238E27FC236}">
                <a16:creationId xmlns:a16="http://schemas.microsoft.com/office/drawing/2014/main" id="{86D7086B-F9E6-4001-9345-57CFFDA7357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364782" y="5939827"/>
            <a:ext cx="3312368" cy="70788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defRPr/>
            </a:pPr>
            <a:r>
              <a:rPr lang="zh-CN" altLang="en-US" sz="20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机械工程学院</a:t>
            </a:r>
            <a:endParaRPr lang="en-US" altLang="zh-CN" sz="2000" kern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en-US" altLang="zh-CN" sz="20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2019</a:t>
            </a:r>
            <a:r>
              <a:rPr lang="zh-CN" altLang="en-US" sz="20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0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0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0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20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日</a:t>
            </a:r>
            <a:endParaRPr lang="en-US" altLang="zh-CN" sz="2000" kern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1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9C0671-965C-48E3-AA69-77F4080A6F02}"/>
              </a:ext>
            </a:extLst>
          </p:cNvPr>
          <p:cNvCxnSpPr>
            <a:cxnSpLocks/>
          </p:cNvCxnSpPr>
          <p:nvPr/>
        </p:nvCxnSpPr>
        <p:spPr>
          <a:xfrm>
            <a:off x="2275257" y="830780"/>
            <a:ext cx="9407757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CFA38D1-0A6A-4501-8734-B36C51E83B6E}"/>
              </a:ext>
            </a:extLst>
          </p:cNvPr>
          <p:cNvGrpSpPr/>
          <p:nvPr/>
        </p:nvGrpSpPr>
        <p:grpSpPr>
          <a:xfrm>
            <a:off x="4547456" y="317686"/>
            <a:ext cx="263341" cy="395013"/>
            <a:chOff x="5284519" y="1508166"/>
            <a:chExt cx="213756" cy="427512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04E1F3F-D518-47A0-87E5-035E60B017D6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69DD56C-8AC2-41AF-BBCD-CD290B10E325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DCCE71A-4C77-4DEB-BCE3-A9CCA00EAD6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908313" cy="685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13">
                  <a:extLst>
                    <a:ext uri="{9D8B030D-6E8A-4147-A177-3AD203B41FA5}">
                      <a16:colId xmlns:a16="http://schemas.microsoft.com/office/drawing/2014/main" val="1734148431"/>
                    </a:ext>
                  </a:extLst>
                </a:gridCol>
              </a:tblGrid>
              <a:tr h="836342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2541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0177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baseline="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83339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2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7213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成果与应用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220474"/>
                  </a:ext>
                </a:extLst>
              </a:tr>
              <a:tr h="10036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792344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7436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83614"/>
                  </a:ext>
                </a:extLst>
              </a:tr>
            </a:tbl>
          </a:graphicData>
        </a:graphic>
      </p:graphicFrame>
      <p:sp>
        <p:nvSpPr>
          <p:cNvPr id="9" name="矩形 3">
            <a:extLst>
              <a:ext uri="{FF2B5EF4-FFF2-40B4-BE49-F238E27FC236}">
                <a16:creationId xmlns:a16="http://schemas.microsoft.com/office/drawing/2014/main" id="{86799356-3BCC-492F-947C-C42DBC829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752" y="253313"/>
            <a:ext cx="5939428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第二章 线路公交客流预测方法研究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300D2AE-7B2F-45DF-BA06-CED55B0BF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325" y="1490300"/>
            <a:ext cx="1992603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0C074F-F184-4980-88F1-4AF5760925A7}"/>
              </a:ext>
            </a:extLst>
          </p:cNvPr>
          <p:cNvSpPr/>
          <p:nvPr/>
        </p:nvSpPr>
        <p:spPr>
          <a:xfrm>
            <a:off x="2167657" y="949113"/>
            <a:ext cx="971550" cy="432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标题 3">
            <a:extLst>
              <a:ext uri="{FF2B5EF4-FFF2-40B4-BE49-F238E27FC236}">
                <a16:creationId xmlns:a16="http://schemas.microsoft.com/office/drawing/2014/main" id="{909EF95D-F887-43E1-891A-7C3122746E31}"/>
              </a:ext>
            </a:extLst>
          </p:cNvPr>
          <p:cNvSpPr txBox="1">
            <a:spLocks/>
          </p:cNvSpPr>
          <p:nvPr/>
        </p:nvSpPr>
        <p:spPr bwMode="auto">
          <a:xfrm>
            <a:off x="3182538" y="839902"/>
            <a:ext cx="4411796" cy="52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42875" indent="-1428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带权随机森林客流预测模型建模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5615C9F-4493-4F5C-8AC7-CDC9DF34C0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812298"/>
              </p:ext>
            </p:extLst>
          </p:nvPr>
        </p:nvGraphicFramePr>
        <p:xfrm>
          <a:off x="3026205" y="1478827"/>
          <a:ext cx="4733937" cy="708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2" name="Equation" r:id="rId4" imgW="2641600" imgH="355600" progId="Equation.DSMT4">
                  <p:embed/>
                </p:oleObj>
              </mc:Choice>
              <mc:Fallback>
                <p:oleObj name="Equation" r:id="rId4" imgW="2641600" imgH="355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6205" y="1478827"/>
                        <a:ext cx="4733937" cy="7083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4F67C63-DC56-4DA5-8EEE-3EC1F91D2F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834110"/>
              </p:ext>
            </p:extLst>
          </p:nvPr>
        </p:nvGraphicFramePr>
        <p:xfrm>
          <a:off x="3059550" y="2347863"/>
          <a:ext cx="4534784" cy="1200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3" name="Equation" r:id="rId6" imgW="2387600" imgH="635000" progId="Equation.DSMT4">
                  <p:embed/>
                </p:oleObj>
              </mc:Choice>
              <mc:Fallback>
                <p:oleObj name="Equation" r:id="rId6" imgW="2387600" imgH="635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550" y="2347863"/>
                        <a:ext cx="4534784" cy="12006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FFAE70A5-1235-4C0A-8ECE-C19E9C8EB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05643"/>
              </p:ext>
            </p:extLst>
          </p:nvPr>
        </p:nvGraphicFramePr>
        <p:xfrm>
          <a:off x="3000241" y="3461373"/>
          <a:ext cx="2694615" cy="79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4" name="Equation" r:id="rId8" imgW="1333500" imgH="393700" progId="Equation.DSMT4">
                  <p:embed/>
                </p:oleObj>
              </mc:Choice>
              <mc:Fallback>
                <p:oleObj name="Equation" r:id="rId8" imgW="1333500" imgH="393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241" y="3461373"/>
                        <a:ext cx="2694615" cy="7964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4BDF5254-FC94-4608-9C44-93B8627FDF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918610"/>
              </p:ext>
            </p:extLst>
          </p:nvPr>
        </p:nvGraphicFramePr>
        <p:xfrm>
          <a:off x="3026205" y="4251886"/>
          <a:ext cx="2672390" cy="124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5" name="Equation" r:id="rId10" imgW="1396394" imgH="774364" progId="Equation.DSMT4">
                  <p:embed/>
                </p:oleObj>
              </mc:Choice>
              <mc:Fallback>
                <p:oleObj name="Equation" r:id="rId10" imgW="1396394" imgH="774364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6205" y="4251886"/>
                        <a:ext cx="2672390" cy="1246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06F128E9-AC93-4014-B632-1B61D98854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757146"/>
              </p:ext>
            </p:extLst>
          </p:nvPr>
        </p:nvGraphicFramePr>
        <p:xfrm>
          <a:off x="8824063" y="3840928"/>
          <a:ext cx="2983471" cy="727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6" name="Equation" r:id="rId12" imgW="1295400" imgH="393700" progId="Equation.DSMT4">
                  <p:embed/>
                </p:oleObj>
              </mc:Choice>
              <mc:Fallback>
                <p:oleObj name="Equation" r:id="rId12" imgW="1295400" imgH="3937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4063" y="3840928"/>
                        <a:ext cx="2983471" cy="7276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8A049F23-2238-4EFA-BF78-FCE7E59FD0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147469"/>
              </p:ext>
            </p:extLst>
          </p:nvPr>
        </p:nvGraphicFramePr>
        <p:xfrm>
          <a:off x="-1820846" y="1460878"/>
          <a:ext cx="1047760" cy="1047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" name="Equation" r:id="rId14" imgW="634725" imgH="583947" progId="Equation.DSMT4">
                  <p:embed/>
                </p:oleObj>
              </mc:Choice>
              <mc:Fallback>
                <p:oleObj name="Equation" r:id="rId14" imgW="634725" imgH="583947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820846" y="1460878"/>
                        <a:ext cx="1047760" cy="10477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46A9D59F-34D8-47DB-8F38-9605E44AE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810015"/>
              </p:ext>
            </p:extLst>
          </p:nvPr>
        </p:nvGraphicFramePr>
        <p:xfrm>
          <a:off x="3182537" y="5558635"/>
          <a:ext cx="1363253" cy="96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" name="Equation" r:id="rId16" imgW="634725" imgH="583947" progId="Equation.DSMT4">
                  <p:embed/>
                </p:oleObj>
              </mc:Choice>
              <mc:Fallback>
                <p:oleObj name="Equation" r:id="rId16" imgW="634725" imgH="583947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2537" y="5558635"/>
                        <a:ext cx="1363253" cy="9619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矩形 29">
            <a:extLst>
              <a:ext uri="{FF2B5EF4-FFF2-40B4-BE49-F238E27FC236}">
                <a16:creationId xmlns:a16="http://schemas.microsoft.com/office/drawing/2014/main" id="{A4D93FC7-19A2-4EAA-ADDC-B8C5F786B2C7}"/>
              </a:ext>
            </a:extLst>
          </p:cNvPr>
          <p:cNvSpPr/>
          <p:nvPr/>
        </p:nvSpPr>
        <p:spPr>
          <a:xfrm>
            <a:off x="2261002" y="1711215"/>
            <a:ext cx="466238" cy="2336570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txBody>
          <a:bodyPr wrap="square" lIns="0" rIns="0" anchor="ctr" anchorCtr="1">
            <a:no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回归树建模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420ED16-CE39-45CD-BD6E-2B47BCE9BB9B}"/>
              </a:ext>
            </a:extLst>
          </p:cNvPr>
          <p:cNvSpPr/>
          <p:nvPr/>
        </p:nvSpPr>
        <p:spPr>
          <a:xfrm>
            <a:off x="2275257" y="4347222"/>
            <a:ext cx="466238" cy="2035582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txBody>
          <a:bodyPr wrap="square" lIns="0" rIns="0" anchor="ctr" anchorCtr="1">
            <a:no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权重计算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2A2C8B1-3EF3-482E-84A7-1E44C7CDCD2B}"/>
              </a:ext>
            </a:extLst>
          </p:cNvPr>
          <p:cNvSpPr/>
          <p:nvPr/>
        </p:nvSpPr>
        <p:spPr>
          <a:xfrm>
            <a:off x="8738258" y="3246267"/>
            <a:ext cx="3155080" cy="530479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txBody>
          <a:bodyPr wrap="square" lIns="0" rIns="0" anchor="ctr" anchorCtr="1">
            <a:no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带权随机森林客流预测模型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3B81037-02D0-44C9-A96B-11E278C872AE}"/>
              </a:ext>
            </a:extLst>
          </p:cNvPr>
          <p:cNvSpPr/>
          <p:nvPr/>
        </p:nvSpPr>
        <p:spPr>
          <a:xfrm>
            <a:off x="2898339" y="1515070"/>
            <a:ext cx="5283136" cy="268969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F3B547C-F596-4C00-B6FB-645B58CE7867}"/>
              </a:ext>
            </a:extLst>
          </p:cNvPr>
          <p:cNvSpPr/>
          <p:nvPr/>
        </p:nvSpPr>
        <p:spPr>
          <a:xfrm>
            <a:off x="2898338" y="4299988"/>
            <a:ext cx="5283136" cy="222055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A0B78DA-A4AF-438A-8CAF-471DD6703A92}"/>
              </a:ext>
            </a:extLst>
          </p:cNvPr>
          <p:cNvSpPr/>
          <p:nvPr/>
        </p:nvSpPr>
        <p:spPr>
          <a:xfrm>
            <a:off x="8738258" y="3840929"/>
            <a:ext cx="3155080" cy="68044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KSO_Shape">
            <a:extLst>
              <a:ext uri="{FF2B5EF4-FFF2-40B4-BE49-F238E27FC236}">
                <a16:creationId xmlns:a16="http://schemas.microsoft.com/office/drawing/2014/main" id="{DE505624-8081-4F43-A013-C3C4FBBBAB42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476448" y="2589196"/>
            <a:ext cx="142594" cy="3467502"/>
          </a:xfrm>
          <a:custGeom>
            <a:avLst/>
            <a:gdLst>
              <a:gd name="T0" fmla="*/ 2147483646 w 41"/>
              <a:gd name="T1" fmla="*/ 2147483646 h 281"/>
              <a:gd name="T2" fmla="*/ 2147483646 w 41"/>
              <a:gd name="T3" fmla="*/ 2147483646 h 281"/>
              <a:gd name="T4" fmla="*/ 0 w 41"/>
              <a:gd name="T5" fmla="*/ 0 h 281"/>
              <a:gd name="T6" fmla="*/ 2147483646 w 41"/>
              <a:gd name="T7" fmla="*/ 2147483646 h 281"/>
              <a:gd name="T8" fmla="*/ 2147483646 w 41"/>
              <a:gd name="T9" fmla="*/ 2147483646 h 281"/>
              <a:gd name="T10" fmla="*/ 2147483646 w 41"/>
              <a:gd name="T11" fmla="*/ 2147483646 h 281"/>
              <a:gd name="T12" fmla="*/ 2147483646 w 41"/>
              <a:gd name="T13" fmla="*/ 2147483646 h 281"/>
              <a:gd name="T14" fmla="*/ 2147483646 w 41"/>
              <a:gd name="T15" fmla="*/ 2147483646 h 281"/>
              <a:gd name="T16" fmla="*/ 2147483646 w 41"/>
              <a:gd name="T17" fmla="*/ 2147483646 h 281"/>
              <a:gd name="T18" fmla="*/ 2147483646 w 41"/>
              <a:gd name="T19" fmla="*/ 2147483646 h 281"/>
              <a:gd name="T20" fmla="*/ 2147483646 w 41"/>
              <a:gd name="T21" fmla="*/ 2147483646 h 281"/>
              <a:gd name="T22" fmla="*/ 2147483646 w 41"/>
              <a:gd name="T23" fmla="*/ 2147483646 h 281"/>
              <a:gd name="T24" fmla="*/ 2147483646 w 41"/>
              <a:gd name="T25" fmla="*/ 2147483646 h 281"/>
              <a:gd name="T26" fmla="*/ 0 w 41"/>
              <a:gd name="T27" fmla="*/ 2147483646 h 281"/>
              <a:gd name="T28" fmla="*/ 2147483646 w 41"/>
              <a:gd name="T29" fmla="*/ 2147483646 h 281"/>
              <a:gd name="T30" fmla="*/ 2147483646 w 41"/>
              <a:gd name="T31" fmla="*/ 2147483646 h 281"/>
              <a:gd name="T32" fmla="*/ 2147483646 w 41"/>
              <a:gd name="T33" fmla="*/ 2147483646 h 281"/>
              <a:gd name="T34" fmla="*/ 2147483646 w 41"/>
              <a:gd name="T35" fmla="*/ 2147483646 h 281"/>
              <a:gd name="T36" fmla="*/ 2147483646 w 41"/>
              <a:gd name="T37" fmla="*/ 2147483646 h 281"/>
              <a:gd name="T38" fmla="*/ 2147483646 w 41"/>
              <a:gd name="T39" fmla="*/ 2147483646 h 281"/>
              <a:gd name="T40" fmla="*/ 2147483646 w 41"/>
              <a:gd name="T41" fmla="*/ 2147483646 h 281"/>
              <a:gd name="T42" fmla="*/ 2147483646 w 41"/>
              <a:gd name="T43" fmla="*/ 2147483646 h 28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1" h="281">
                <a:moveTo>
                  <a:pt x="15" y="41"/>
                </a:moveTo>
                <a:cubicBezTo>
                  <a:pt x="15" y="29"/>
                  <a:pt x="13" y="19"/>
                  <a:pt x="11" y="13"/>
                </a:cubicBezTo>
                <a:cubicBezTo>
                  <a:pt x="9" y="7"/>
                  <a:pt x="5" y="2"/>
                  <a:pt x="0" y="0"/>
                </a:cubicBezTo>
                <a:cubicBezTo>
                  <a:pt x="10" y="0"/>
                  <a:pt x="17" y="3"/>
                  <a:pt x="21" y="9"/>
                </a:cubicBezTo>
                <a:cubicBezTo>
                  <a:pt x="25" y="14"/>
                  <a:pt x="27" y="27"/>
                  <a:pt x="27" y="45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7" y="114"/>
                  <a:pt x="28" y="122"/>
                  <a:pt x="30" y="128"/>
                </a:cubicBezTo>
                <a:cubicBezTo>
                  <a:pt x="32" y="134"/>
                  <a:pt x="35" y="138"/>
                  <a:pt x="41" y="141"/>
                </a:cubicBezTo>
                <a:cubicBezTo>
                  <a:pt x="35" y="143"/>
                  <a:pt x="31" y="147"/>
                  <a:pt x="30" y="153"/>
                </a:cubicBezTo>
                <a:cubicBezTo>
                  <a:pt x="28" y="158"/>
                  <a:pt x="27" y="167"/>
                  <a:pt x="27" y="179"/>
                </a:cubicBezTo>
                <a:cubicBezTo>
                  <a:pt x="27" y="232"/>
                  <a:pt x="27" y="232"/>
                  <a:pt x="27" y="232"/>
                </a:cubicBezTo>
                <a:cubicBezTo>
                  <a:pt x="27" y="245"/>
                  <a:pt x="26" y="255"/>
                  <a:pt x="25" y="262"/>
                </a:cubicBezTo>
                <a:cubicBezTo>
                  <a:pt x="23" y="269"/>
                  <a:pt x="20" y="274"/>
                  <a:pt x="16" y="277"/>
                </a:cubicBezTo>
                <a:cubicBezTo>
                  <a:pt x="12" y="279"/>
                  <a:pt x="7" y="281"/>
                  <a:pt x="0" y="281"/>
                </a:cubicBezTo>
                <a:cubicBezTo>
                  <a:pt x="5" y="279"/>
                  <a:pt x="9" y="274"/>
                  <a:pt x="11" y="268"/>
                </a:cubicBezTo>
                <a:cubicBezTo>
                  <a:pt x="13" y="261"/>
                  <a:pt x="15" y="252"/>
                  <a:pt x="15" y="240"/>
                </a:cubicBezTo>
                <a:cubicBezTo>
                  <a:pt x="15" y="186"/>
                  <a:pt x="15" y="186"/>
                  <a:pt x="15" y="186"/>
                </a:cubicBezTo>
                <a:cubicBezTo>
                  <a:pt x="15" y="172"/>
                  <a:pt x="15" y="162"/>
                  <a:pt x="17" y="155"/>
                </a:cubicBezTo>
                <a:cubicBezTo>
                  <a:pt x="19" y="148"/>
                  <a:pt x="23" y="144"/>
                  <a:pt x="29" y="141"/>
                </a:cubicBezTo>
                <a:cubicBezTo>
                  <a:pt x="23" y="138"/>
                  <a:pt x="19" y="133"/>
                  <a:pt x="17" y="127"/>
                </a:cubicBezTo>
                <a:cubicBezTo>
                  <a:pt x="15" y="121"/>
                  <a:pt x="15" y="111"/>
                  <a:pt x="15" y="98"/>
                </a:cubicBezTo>
                <a:lnTo>
                  <a:pt x="15" y="41"/>
                </a:lnTo>
                <a:close/>
              </a:path>
            </a:pathLst>
          </a:custGeom>
          <a:solidFill>
            <a:srgbClr val="919ACA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31">
            <a:extLst>
              <a:ext uri="{FF2B5EF4-FFF2-40B4-BE49-F238E27FC236}">
                <a16:creationId xmlns:a16="http://schemas.microsoft.com/office/drawing/2014/main" id="{7D59FAB2-9D6B-405E-AF76-24D4D89422BE}"/>
              </a:ext>
            </a:extLst>
          </p:cNvPr>
          <p:cNvSpPr/>
          <p:nvPr/>
        </p:nvSpPr>
        <p:spPr bwMode="auto">
          <a:xfrm>
            <a:off x="2113333" y="1422035"/>
            <a:ext cx="9937495" cy="5298803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6278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9C0671-965C-48E3-AA69-77F4080A6F02}"/>
              </a:ext>
            </a:extLst>
          </p:cNvPr>
          <p:cNvCxnSpPr>
            <a:cxnSpLocks/>
          </p:cNvCxnSpPr>
          <p:nvPr/>
        </p:nvCxnSpPr>
        <p:spPr>
          <a:xfrm>
            <a:off x="2275257" y="830780"/>
            <a:ext cx="9407757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CFA38D1-0A6A-4501-8734-B36C51E83B6E}"/>
              </a:ext>
            </a:extLst>
          </p:cNvPr>
          <p:cNvGrpSpPr/>
          <p:nvPr/>
        </p:nvGrpSpPr>
        <p:grpSpPr>
          <a:xfrm>
            <a:off x="4547456" y="317686"/>
            <a:ext cx="263341" cy="395013"/>
            <a:chOff x="5284519" y="1508166"/>
            <a:chExt cx="213756" cy="427512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04E1F3F-D518-47A0-87E5-035E60B017D6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69DD56C-8AC2-41AF-BBCD-CD290B10E325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DCCE71A-4C77-4DEB-BCE3-A9CCA00EAD6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908313" cy="685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13">
                  <a:extLst>
                    <a:ext uri="{9D8B030D-6E8A-4147-A177-3AD203B41FA5}">
                      <a16:colId xmlns:a16="http://schemas.microsoft.com/office/drawing/2014/main" val="1734148431"/>
                    </a:ext>
                  </a:extLst>
                </a:gridCol>
              </a:tblGrid>
              <a:tr h="836342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2541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0177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baseline="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83339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2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7213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成果与应用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220474"/>
                  </a:ext>
                </a:extLst>
              </a:tr>
              <a:tr h="10036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792344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7436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83614"/>
                  </a:ext>
                </a:extLst>
              </a:tr>
            </a:tbl>
          </a:graphicData>
        </a:graphic>
      </p:graphicFrame>
      <p:sp>
        <p:nvSpPr>
          <p:cNvPr id="9" name="矩形 3">
            <a:extLst>
              <a:ext uri="{FF2B5EF4-FFF2-40B4-BE49-F238E27FC236}">
                <a16:creationId xmlns:a16="http://schemas.microsoft.com/office/drawing/2014/main" id="{86799356-3BCC-492F-947C-C42DBC829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752" y="253313"/>
            <a:ext cx="5939428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第二章 线路公交客流预测方法研究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300D2AE-7B2F-45DF-BA06-CED55B0BF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325" y="1490300"/>
            <a:ext cx="1992603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0C074F-F184-4980-88F1-4AF5760925A7}"/>
              </a:ext>
            </a:extLst>
          </p:cNvPr>
          <p:cNvSpPr/>
          <p:nvPr/>
        </p:nvSpPr>
        <p:spPr>
          <a:xfrm>
            <a:off x="2167657" y="949113"/>
            <a:ext cx="971550" cy="432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标题 3">
            <a:extLst>
              <a:ext uri="{FF2B5EF4-FFF2-40B4-BE49-F238E27FC236}">
                <a16:creationId xmlns:a16="http://schemas.microsoft.com/office/drawing/2014/main" id="{909EF95D-F887-43E1-891A-7C3122746E31}"/>
              </a:ext>
            </a:extLst>
          </p:cNvPr>
          <p:cNvSpPr txBox="1">
            <a:spLocks/>
          </p:cNvSpPr>
          <p:nvPr/>
        </p:nvSpPr>
        <p:spPr bwMode="auto">
          <a:xfrm>
            <a:off x="3182537" y="839902"/>
            <a:ext cx="4748679" cy="52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42875" indent="-1428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带权随机森林客流预测模型参数标定</a:t>
            </a:r>
          </a:p>
        </p:txBody>
      </p:sp>
      <p:sp>
        <p:nvSpPr>
          <p:cNvPr id="37" name="圆角矩形 31">
            <a:extLst>
              <a:ext uri="{FF2B5EF4-FFF2-40B4-BE49-F238E27FC236}">
                <a16:creationId xmlns:a16="http://schemas.microsoft.com/office/drawing/2014/main" id="{7D59FAB2-9D6B-405E-AF76-24D4D89422BE}"/>
              </a:ext>
            </a:extLst>
          </p:cNvPr>
          <p:cNvSpPr/>
          <p:nvPr/>
        </p:nvSpPr>
        <p:spPr bwMode="auto">
          <a:xfrm>
            <a:off x="2113333" y="1422035"/>
            <a:ext cx="9937495" cy="5298803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A818EB2-70C9-44F8-8669-EE27E5CD0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0619" y="4073939"/>
            <a:ext cx="122835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" name="图片 39" descr="D:\1.learn\0.待完成\bylw\图片\bylw_kup_kdown.jpg">
            <a:extLst>
              <a:ext uri="{FF2B5EF4-FFF2-40B4-BE49-F238E27FC236}">
                <a16:creationId xmlns:a16="http://schemas.microsoft.com/office/drawing/2014/main" id="{524EEDFB-5101-4D8C-832C-6A2C1DB1BA0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643" y="1806483"/>
            <a:ext cx="2692108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图片 40" descr="D:\1.learn\0.待完成\bylw\图片\bylw_异常数据正常数据密度图.jpg">
            <a:extLst>
              <a:ext uri="{FF2B5EF4-FFF2-40B4-BE49-F238E27FC236}">
                <a16:creationId xmlns:a16="http://schemas.microsoft.com/office/drawing/2014/main" id="{06246532-AC28-48FB-86F2-0A5BB6FFDED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772" y="4142516"/>
            <a:ext cx="2709854" cy="2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8">
            <a:extLst>
              <a:ext uri="{FF2B5EF4-FFF2-40B4-BE49-F238E27FC236}">
                <a16:creationId xmlns:a16="http://schemas.microsoft.com/office/drawing/2014/main" id="{CC043F98-00AA-402A-9F25-0E91C135A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24" y="186964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3DE9DF22-85F2-4A61-83D9-260BB1B73F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66520"/>
              </p:ext>
            </p:extLst>
          </p:nvPr>
        </p:nvGraphicFramePr>
        <p:xfrm>
          <a:off x="5721078" y="1828161"/>
          <a:ext cx="2635250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2" name="Visio" r:id="rId6" imgW="6263951" imgH="5020472" progId="Visio.Drawing.11">
                  <p:embed/>
                </p:oleObj>
              </mc:Choice>
              <mc:Fallback>
                <p:oleObj name="Visio" r:id="rId6" imgW="6263951" imgH="5020472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1078" y="1828161"/>
                        <a:ext cx="2635250" cy="2114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10">
            <a:extLst>
              <a:ext uri="{FF2B5EF4-FFF2-40B4-BE49-F238E27FC236}">
                <a16:creationId xmlns:a16="http://schemas.microsoft.com/office/drawing/2014/main" id="{42D4E23C-5B7F-4889-9FEB-9DEE8759B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702" y="14292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2EA410A9-CBDC-4B57-9E81-86D3A20E19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476630"/>
              </p:ext>
            </p:extLst>
          </p:nvPr>
        </p:nvGraphicFramePr>
        <p:xfrm>
          <a:off x="9012001" y="1818764"/>
          <a:ext cx="2660650" cy="215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3" name="Visio" r:id="rId8" imgW="6119223" imgH="4904925" progId="Visio.Drawing.11">
                  <p:embed/>
                </p:oleObj>
              </mc:Choice>
              <mc:Fallback>
                <p:oleObj name="Visio" r:id="rId8" imgW="6119223" imgH="4904925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2001" y="1818764"/>
                        <a:ext cx="2660650" cy="215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矩形 43">
            <a:extLst>
              <a:ext uri="{FF2B5EF4-FFF2-40B4-BE49-F238E27FC236}">
                <a16:creationId xmlns:a16="http://schemas.microsoft.com/office/drawing/2014/main" id="{3C1AC939-4F3F-4545-ACEF-146510D0C980}"/>
              </a:ext>
            </a:extLst>
          </p:cNvPr>
          <p:cNvSpPr/>
          <p:nvPr/>
        </p:nvSpPr>
        <p:spPr>
          <a:xfrm>
            <a:off x="2271126" y="1717445"/>
            <a:ext cx="2969897" cy="489586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4CB1EE5-801E-49DC-9728-91BD4272B21B}"/>
              </a:ext>
            </a:extLst>
          </p:cNvPr>
          <p:cNvSpPr/>
          <p:nvPr/>
        </p:nvSpPr>
        <p:spPr>
          <a:xfrm>
            <a:off x="5547096" y="1717445"/>
            <a:ext cx="2969897" cy="24296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B1654ED-6633-4667-8A27-80C4808823CD}"/>
              </a:ext>
            </a:extLst>
          </p:cNvPr>
          <p:cNvSpPr/>
          <p:nvPr/>
        </p:nvSpPr>
        <p:spPr>
          <a:xfrm>
            <a:off x="8823066" y="1717445"/>
            <a:ext cx="2969897" cy="244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25">
            <a:extLst>
              <a:ext uri="{FF2B5EF4-FFF2-40B4-BE49-F238E27FC236}">
                <a16:creationId xmlns:a16="http://schemas.microsoft.com/office/drawing/2014/main" id="{170DDAB2-022B-482C-9163-ABFAE32B4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5192" y="4328471"/>
            <a:ext cx="1712175" cy="899383"/>
          </a:xfrm>
          <a:prstGeom prst="ellipse">
            <a:avLst/>
          </a:prstGeom>
          <a:solidFill>
            <a:srgbClr val="D0D3EB"/>
          </a:solidFill>
          <a:ln>
            <a:noFil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i="1" dirty="0" err="1">
                <a:latin typeface="Times New Roman" panose="02020603050405020304" pitchFamily="18" charset="0"/>
              </a:rPr>
              <a:t>k</a:t>
            </a:r>
            <a:r>
              <a:rPr lang="en-US" altLang="zh-CN" sz="2000" baseline="-25000" dirty="0" err="1">
                <a:latin typeface="Times New Roman" panose="02020603050405020304" pitchFamily="18" charset="0"/>
              </a:rPr>
              <a:t>down</a:t>
            </a:r>
            <a:r>
              <a:rPr lang="en-US" altLang="zh-CN" sz="2000" dirty="0">
                <a:latin typeface="Times New Roman" panose="02020603050405020304" pitchFamily="18" charset="0"/>
              </a:rPr>
              <a:t>=0.4</a:t>
            </a:r>
            <a:endParaRPr lang="zh-CN" altLang="en-US" sz="2000" dirty="0"/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56" name="椭圆 25">
            <a:extLst>
              <a:ext uri="{FF2B5EF4-FFF2-40B4-BE49-F238E27FC236}">
                <a16:creationId xmlns:a16="http://schemas.microsoft.com/office/drawing/2014/main" id="{0B3D2EE3-A6F2-4134-AB05-5AC0729B6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3633" y="4325134"/>
            <a:ext cx="1495054" cy="932875"/>
          </a:xfrm>
          <a:prstGeom prst="ellipse">
            <a:avLst/>
          </a:prstGeom>
          <a:solidFill>
            <a:srgbClr val="D0D3EB"/>
          </a:solidFill>
          <a:ln>
            <a:noFil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000" i="1" dirty="0" err="1">
                <a:latin typeface="Times New Roman" panose="02020603050405020304" pitchFamily="18" charset="0"/>
              </a:rPr>
              <a:t>k</a:t>
            </a:r>
            <a:r>
              <a:rPr lang="en-US" altLang="zh-CN" sz="2000" baseline="-25000" dirty="0" err="1">
                <a:latin typeface="Times New Roman" panose="02020603050405020304" pitchFamily="18" charset="0"/>
              </a:rPr>
              <a:t>up</a:t>
            </a:r>
            <a:r>
              <a:rPr lang="en-US" altLang="zh-CN" sz="2000" i="1" dirty="0">
                <a:latin typeface="Times New Roman" panose="02020603050405020304" pitchFamily="18" charset="0"/>
              </a:rPr>
              <a:t>=</a:t>
            </a:r>
            <a:r>
              <a:rPr lang="en-US" altLang="zh-CN" sz="2000" dirty="0">
                <a:latin typeface="Times New Roman" panose="02020603050405020304" pitchFamily="18" charset="0"/>
              </a:rPr>
              <a:t>3.2</a:t>
            </a:r>
            <a:endParaRPr lang="zh-CN" altLang="en-US" sz="2000" dirty="0"/>
          </a:p>
        </p:txBody>
      </p:sp>
      <p:sp>
        <p:nvSpPr>
          <p:cNvPr id="57" name="椭圆 25">
            <a:extLst>
              <a:ext uri="{FF2B5EF4-FFF2-40B4-BE49-F238E27FC236}">
                <a16:creationId xmlns:a16="http://schemas.microsoft.com/office/drawing/2014/main" id="{BA044F42-A1CF-482D-9024-3AFB5BED7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0874" y="4498999"/>
            <a:ext cx="1217548" cy="932875"/>
          </a:xfrm>
          <a:prstGeom prst="ellipse">
            <a:avLst/>
          </a:prstGeom>
          <a:solidFill>
            <a:srgbClr val="D0D3EB"/>
          </a:solidFill>
          <a:ln>
            <a:noFil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000" i="1" dirty="0">
                <a:latin typeface="Times New Roman" panose="02020603050405020304" pitchFamily="18" charset="0"/>
              </a:rPr>
              <a:t>d=</a:t>
            </a:r>
            <a:r>
              <a:rPr lang="en-US" altLang="zh-CN" sz="2000" dirty="0">
                <a:latin typeface="Times New Roman" panose="02020603050405020304" pitchFamily="18" charset="0"/>
              </a:rPr>
              <a:t>1</a:t>
            </a:r>
            <a:endParaRPr lang="zh-CN" altLang="en-US" sz="2000" dirty="0"/>
          </a:p>
        </p:txBody>
      </p:sp>
      <p:sp>
        <p:nvSpPr>
          <p:cNvPr id="58" name="椭圆 25">
            <a:extLst>
              <a:ext uri="{FF2B5EF4-FFF2-40B4-BE49-F238E27FC236}">
                <a16:creationId xmlns:a16="http://schemas.microsoft.com/office/drawing/2014/main" id="{7122545C-1B4D-4CA0-8016-ECF4D665E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4680" y="5560782"/>
            <a:ext cx="1217548" cy="932875"/>
          </a:xfrm>
          <a:prstGeom prst="ellipse">
            <a:avLst/>
          </a:prstGeom>
          <a:solidFill>
            <a:srgbClr val="D0D3EB"/>
          </a:solidFill>
          <a:ln>
            <a:noFil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000" i="1" dirty="0">
                <a:latin typeface="Times New Roman" panose="02020603050405020304" pitchFamily="18" charset="0"/>
              </a:rPr>
              <a:t>m=</a:t>
            </a:r>
            <a:r>
              <a:rPr lang="en-US" altLang="zh-CN" sz="2000" dirty="0">
                <a:latin typeface="Times New Roman" panose="02020603050405020304" pitchFamily="18" charset="0"/>
              </a:rPr>
              <a:t>30</a:t>
            </a:r>
            <a:endParaRPr lang="zh-CN" altLang="en-US" sz="2000" dirty="0"/>
          </a:p>
        </p:txBody>
      </p:sp>
      <p:sp>
        <p:nvSpPr>
          <p:cNvPr id="59" name="椭圆 25">
            <a:extLst>
              <a:ext uri="{FF2B5EF4-FFF2-40B4-BE49-F238E27FC236}">
                <a16:creationId xmlns:a16="http://schemas.microsoft.com/office/drawing/2014/main" id="{4909923B-F83E-4778-B694-826672C70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5736" y="5635116"/>
            <a:ext cx="1217548" cy="932875"/>
          </a:xfrm>
          <a:prstGeom prst="ellipse">
            <a:avLst/>
          </a:prstGeom>
          <a:solidFill>
            <a:srgbClr val="D0D3EB"/>
          </a:solidFill>
          <a:ln>
            <a:noFil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000" i="1" dirty="0">
                <a:latin typeface="Times New Roman" panose="02020603050405020304" pitchFamily="18" charset="0"/>
              </a:rPr>
              <a:t>p=3</a:t>
            </a:r>
            <a:endParaRPr lang="zh-CN" altLang="en-US" sz="20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A602F49-4257-413A-A584-584B3241FDFD}"/>
              </a:ext>
            </a:extLst>
          </p:cNvPr>
          <p:cNvSpPr/>
          <p:nvPr/>
        </p:nvSpPr>
        <p:spPr>
          <a:xfrm>
            <a:off x="5549797" y="1469211"/>
            <a:ext cx="2977813" cy="311774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txBody>
          <a:bodyPr wrap="square" lIns="0" rIns="0" anchor="ctr" anchorCtr="1">
            <a:noAutofit/>
          </a:bodyPr>
          <a:lstStyle/>
          <a:p>
            <a:pPr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特征构建参数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8B50463-24D5-466C-9EC7-8309CF044070}"/>
              </a:ext>
            </a:extLst>
          </p:cNvPr>
          <p:cNvSpPr/>
          <p:nvPr/>
        </p:nvSpPr>
        <p:spPr>
          <a:xfrm>
            <a:off x="2272449" y="1466187"/>
            <a:ext cx="2977813" cy="313707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txBody>
          <a:bodyPr wrap="square" lIns="0" rIns="0" anchor="ctr" anchorCtr="1">
            <a:noAutofit/>
          </a:bodyPr>
          <a:lstStyle/>
          <a:p>
            <a:pPr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数据质量参数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30FE612-AFFF-41F1-81C6-CAA0D7CC995B}"/>
              </a:ext>
            </a:extLst>
          </p:cNvPr>
          <p:cNvSpPr/>
          <p:nvPr/>
        </p:nvSpPr>
        <p:spPr>
          <a:xfrm>
            <a:off x="8827146" y="1468120"/>
            <a:ext cx="2977813" cy="311774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txBody>
          <a:bodyPr wrap="square" lIns="0" rIns="0" anchor="ctr" anchorCtr="1">
            <a:noAutofit/>
          </a:bodyPr>
          <a:lstStyle/>
          <a:p>
            <a:pPr algn="ctr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WRT</a:t>
            </a: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参数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B8A2415-14AF-4DF0-B509-133D03A34B2F}"/>
              </a:ext>
            </a:extLst>
          </p:cNvPr>
          <p:cNvSpPr/>
          <p:nvPr/>
        </p:nvSpPr>
        <p:spPr>
          <a:xfrm>
            <a:off x="2264335" y="1829791"/>
            <a:ext cx="356412" cy="279114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C8587C9-2B4D-4F6C-8B86-3EBB90D36C7B}"/>
              </a:ext>
            </a:extLst>
          </p:cNvPr>
          <p:cNvSpPr/>
          <p:nvPr/>
        </p:nvSpPr>
        <p:spPr>
          <a:xfrm>
            <a:off x="2318432" y="4119658"/>
            <a:ext cx="356412" cy="279114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7C12BA1-769D-45E6-BDDF-2A3B7688008C}"/>
              </a:ext>
            </a:extLst>
          </p:cNvPr>
          <p:cNvSpPr/>
          <p:nvPr/>
        </p:nvSpPr>
        <p:spPr>
          <a:xfrm>
            <a:off x="5611753" y="1841134"/>
            <a:ext cx="356412" cy="279114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8AC9016-2297-4630-B237-168AA75B6C48}"/>
              </a:ext>
            </a:extLst>
          </p:cNvPr>
          <p:cNvSpPr/>
          <p:nvPr/>
        </p:nvSpPr>
        <p:spPr>
          <a:xfrm>
            <a:off x="8907907" y="1821763"/>
            <a:ext cx="356412" cy="279114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33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9C0671-965C-48E3-AA69-77F4080A6F02}"/>
              </a:ext>
            </a:extLst>
          </p:cNvPr>
          <p:cNvCxnSpPr>
            <a:cxnSpLocks/>
          </p:cNvCxnSpPr>
          <p:nvPr/>
        </p:nvCxnSpPr>
        <p:spPr>
          <a:xfrm>
            <a:off x="2275257" y="778444"/>
            <a:ext cx="9407757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3">
            <a:extLst>
              <a:ext uri="{FF2B5EF4-FFF2-40B4-BE49-F238E27FC236}">
                <a16:creationId xmlns:a16="http://schemas.microsoft.com/office/drawing/2014/main" id="{2270D373-CABC-4361-AEE3-453CFD08E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846" y="227885"/>
            <a:ext cx="5939428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第三章 短时公交客流预测方法研究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76B1E0-F147-4D58-AFB8-234AE03D7EAD}"/>
              </a:ext>
            </a:extLst>
          </p:cNvPr>
          <p:cNvGrpSpPr/>
          <p:nvPr/>
        </p:nvGrpSpPr>
        <p:grpSpPr>
          <a:xfrm>
            <a:off x="4600188" y="284466"/>
            <a:ext cx="263341" cy="395013"/>
            <a:chOff x="5284519" y="1508166"/>
            <a:chExt cx="213756" cy="427512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BE34332-CAF5-4091-94F2-4C97E1361E2E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63EA5FD-3A45-41E4-BA8E-0C07E257FE30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03BF9CF-EA5C-425F-92DC-81FECAA47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933085"/>
              </p:ext>
            </p:extLst>
          </p:nvPr>
        </p:nvGraphicFramePr>
        <p:xfrm>
          <a:off x="0" y="-1"/>
          <a:ext cx="1908313" cy="6857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13">
                  <a:extLst>
                    <a:ext uri="{9D8B030D-6E8A-4147-A177-3AD203B41FA5}">
                      <a16:colId xmlns:a16="http://schemas.microsoft.com/office/drawing/2014/main" val="1734148431"/>
                    </a:ext>
                  </a:extLst>
                </a:gridCol>
              </a:tblGrid>
              <a:tr h="8363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2541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0177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83339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研究内容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2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7213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Times New Roman" panose="02020603050405020304" pitchFamily="18" charset="0"/>
                          <a:ea typeface="+mn-ea"/>
                        </a:rPr>
                        <a:t>成果与应用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220474"/>
                  </a:ext>
                </a:extLst>
              </a:tr>
              <a:tr h="10036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总结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792344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7436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83614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2DD5571F-60BB-4133-A87B-C79CF471DF7F}"/>
              </a:ext>
            </a:extLst>
          </p:cNvPr>
          <p:cNvSpPr/>
          <p:nvPr/>
        </p:nvSpPr>
        <p:spPr>
          <a:xfrm>
            <a:off x="2275257" y="895401"/>
            <a:ext cx="971550" cy="432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标题 3">
            <a:extLst>
              <a:ext uri="{FF2B5EF4-FFF2-40B4-BE49-F238E27FC236}">
                <a16:creationId xmlns:a16="http://schemas.microsoft.com/office/drawing/2014/main" id="{E8C77334-C5FA-4830-95B6-38A10B9ED881}"/>
              </a:ext>
            </a:extLst>
          </p:cNvPr>
          <p:cNvSpPr txBox="1">
            <a:spLocks/>
          </p:cNvSpPr>
          <p:nvPr/>
        </p:nvSpPr>
        <p:spPr bwMode="auto">
          <a:xfrm>
            <a:off x="3290137" y="824290"/>
            <a:ext cx="4748679" cy="52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42875" indent="-1428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弦不变量短时公交客流预测模型建模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6DAC25E-8500-4845-8BD8-3C19B67232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277492"/>
              </p:ext>
            </p:extLst>
          </p:nvPr>
        </p:nvGraphicFramePr>
        <p:xfrm>
          <a:off x="3023437" y="1418914"/>
          <a:ext cx="7074569" cy="1573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9" name="Equation" r:id="rId4" imgW="3962400" imgH="1016000" progId="Equation.DSMT4">
                  <p:embed/>
                </p:oleObj>
              </mc:Choice>
              <mc:Fallback>
                <p:oleObj name="Equation" r:id="rId4" imgW="3962400" imgH="1016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3437" y="1418914"/>
                        <a:ext cx="7074569" cy="15732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867B908C-0B97-4E15-8DC3-0766828611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662028"/>
              </p:ext>
            </p:extLst>
          </p:nvPr>
        </p:nvGraphicFramePr>
        <p:xfrm>
          <a:off x="2980107" y="3065508"/>
          <a:ext cx="3513222" cy="41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0" name="Equation" r:id="rId6" imgW="2006600" imgH="228600" progId="Equation.DSMT4">
                  <p:embed/>
                </p:oleObj>
              </mc:Choice>
              <mc:Fallback>
                <p:oleObj name="Equation" r:id="rId6" imgW="2006600" imgH="228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0107" y="3065508"/>
                        <a:ext cx="3513222" cy="4127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448B8FA3-4F64-458C-AD36-5C28025F9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60016"/>
              </p:ext>
            </p:extLst>
          </p:nvPr>
        </p:nvGraphicFramePr>
        <p:xfrm>
          <a:off x="2542901" y="4752729"/>
          <a:ext cx="4522210" cy="77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1" name="Equation" r:id="rId8" imgW="3124200" imgH="495300" progId="Equation.DSMT4">
                  <p:embed/>
                </p:oleObj>
              </mc:Choice>
              <mc:Fallback>
                <p:oleObj name="Equation" r:id="rId8" imgW="3124200" imgH="4953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2901" y="4752729"/>
                        <a:ext cx="4522210" cy="7720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0">
            <a:extLst>
              <a:ext uri="{FF2B5EF4-FFF2-40B4-BE49-F238E27FC236}">
                <a16:creationId xmlns:a16="http://schemas.microsoft.com/office/drawing/2014/main" id="{1D02F874-40DC-4EB9-9DD6-1359E7E90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432" y="41292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7236B851-04E5-47FB-B80B-98747BD666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837684"/>
              </p:ext>
            </p:extLst>
          </p:nvPr>
        </p:nvGraphicFramePr>
        <p:xfrm>
          <a:off x="7138301" y="3726203"/>
          <a:ext cx="4161855" cy="2848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2" name="Equation" r:id="rId10" imgW="3365500" imgH="2273300" progId="Equation.DSMT4">
                  <p:embed/>
                </p:oleObj>
              </mc:Choice>
              <mc:Fallback>
                <p:oleObj name="Equation" r:id="rId10" imgW="3365500" imgH="22733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8301" y="3726203"/>
                        <a:ext cx="4161855" cy="28483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B1228779-A890-4645-8038-4C21095BF625}"/>
              </a:ext>
            </a:extLst>
          </p:cNvPr>
          <p:cNvSpPr/>
          <p:nvPr/>
        </p:nvSpPr>
        <p:spPr>
          <a:xfrm>
            <a:off x="2980107" y="1397189"/>
            <a:ext cx="7697418" cy="204377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18FB5E6-4CD0-4E3E-95D2-D6FF32F6B17A}"/>
              </a:ext>
            </a:extLst>
          </p:cNvPr>
          <p:cNvSpPr/>
          <p:nvPr/>
        </p:nvSpPr>
        <p:spPr>
          <a:xfrm>
            <a:off x="2430665" y="3680285"/>
            <a:ext cx="8952793" cy="290183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5278D67D-2CA2-471E-96E6-7478A630851A}"/>
              </a:ext>
            </a:extLst>
          </p:cNvPr>
          <p:cNvSpPr/>
          <p:nvPr/>
        </p:nvSpPr>
        <p:spPr>
          <a:xfrm rot="5400000">
            <a:off x="6935184" y="3384030"/>
            <a:ext cx="165861" cy="37859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643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9C0671-965C-48E3-AA69-77F4080A6F02}"/>
              </a:ext>
            </a:extLst>
          </p:cNvPr>
          <p:cNvCxnSpPr>
            <a:cxnSpLocks/>
          </p:cNvCxnSpPr>
          <p:nvPr/>
        </p:nvCxnSpPr>
        <p:spPr>
          <a:xfrm>
            <a:off x="2143197" y="759394"/>
            <a:ext cx="9407757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3">
            <a:extLst>
              <a:ext uri="{FF2B5EF4-FFF2-40B4-BE49-F238E27FC236}">
                <a16:creationId xmlns:a16="http://schemas.microsoft.com/office/drawing/2014/main" id="{2270D373-CABC-4361-AEE3-453CFD08E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846" y="117561"/>
            <a:ext cx="5939428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第三章 短时公交客流预测方法研究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76B1E0-F147-4D58-AFB8-234AE03D7EAD}"/>
              </a:ext>
            </a:extLst>
          </p:cNvPr>
          <p:cNvGrpSpPr/>
          <p:nvPr/>
        </p:nvGrpSpPr>
        <p:grpSpPr>
          <a:xfrm>
            <a:off x="4587266" y="168558"/>
            <a:ext cx="263341" cy="395013"/>
            <a:chOff x="5284519" y="1508166"/>
            <a:chExt cx="213756" cy="427512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BE34332-CAF5-4091-94F2-4C97E1361E2E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63EA5FD-3A45-41E4-BA8E-0C07E257FE30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03BF9CF-EA5C-425F-92DC-81FECAA471C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1"/>
          <a:ext cx="1908313" cy="6857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13">
                  <a:extLst>
                    <a:ext uri="{9D8B030D-6E8A-4147-A177-3AD203B41FA5}">
                      <a16:colId xmlns:a16="http://schemas.microsoft.com/office/drawing/2014/main" val="1734148431"/>
                    </a:ext>
                  </a:extLst>
                </a:gridCol>
              </a:tblGrid>
              <a:tr h="8363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2541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0177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83339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研究内容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2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7213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Times New Roman" panose="02020603050405020304" pitchFamily="18" charset="0"/>
                          <a:ea typeface="+mn-ea"/>
                        </a:rPr>
                        <a:t>成果与应用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220474"/>
                  </a:ext>
                </a:extLst>
              </a:tr>
              <a:tr h="10036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总结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792344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7436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83614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939DFC4A-E54C-4445-93CC-097EF61526FB}"/>
              </a:ext>
            </a:extLst>
          </p:cNvPr>
          <p:cNvSpPr/>
          <p:nvPr/>
        </p:nvSpPr>
        <p:spPr>
          <a:xfrm>
            <a:off x="2143197" y="829307"/>
            <a:ext cx="971550" cy="432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标题 3">
            <a:extLst>
              <a:ext uri="{FF2B5EF4-FFF2-40B4-BE49-F238E27FC236}">
                <a16:creationId xmlns:a16="http://schemas.microsoft.com/office/drawing/2014/main" id="{E832D810-BE20-47CE-9C4A-FA526B6086B8}"/>
              </a:ext>
            </a:extLst>
          </p:cNvPr>
          <p:cNvSpPr txBox="1">
            <a:spLocks/>
          </p:cNvSpPr>
          <p:nvPr/>
        </p:nvSpPr>
        <p:spPr bwMode="auto">
          <a:xfrm>
            <a:off x="3185362" y="704660"/>
            <a:ext cx="2501063" cy="52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42875" indent="-1428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遗传算法参数优化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4FA719C-E58C-461E-BB2F-576F6614E8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560184"/>
              </p:ext>
            </p:extLst>
          </p:nvPr>
        </p:nvGraphicFramePr>
        <p:xfrm>
          <a:off x="2167946" y="3474953"/>
          <a:ext cx="3853464" cy="2910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8" name="Visio" r:id="rId4" imgW="5387703" imgH="4049129" progId="Visio.Drawing.11">
                  <p:embed/>
                </p:oleObj>
              </mc:Choice>
              <mc:Fallback>
                <p:oleObj name="Visio" r:id="rId4" imgW="5387703" imgH="4049129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7946" y="3474953"/>
                        <a:ext cx="3853464" cy="291042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4">
            <a:extLst>
              <a:ext uri="{FF2B5EF4-FFF2-40B4-BE49-F238E27FC236}">
                <a16:creationId xmlns:a16="http://schemas.microsoft.com/office/drawing/2014/main" id="{B7EE0BC2-8628-46AB-B266-DA78D050D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1299" y="23617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A159A1C-5E66-4C87-9A8F-C881B0A75E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674129"/>
              </p:ext>
            </p:extLst>
          </p:nvPr>
        </p:nvGraphicFramePr>
        <p:xfrm>
          <a:off x="2167946" y="1551821"/>
          <a:ext cx="3396079" cy="643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9" name="Equation" r:id="rId6" imgW="2209680" imgH="419040" progId="Equation.DSMT4">
                  <p:embed/>
                </p:oleObj>
              </mc:Choice>
              <mc:Fallback>
                <p:oleObj name="Equation" r:id="rId6" imgW="2209680" imgH="41904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7946" y="1551821"/>
                        <a:ext cx="3396079" cy="6439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54DF971-93E4-49D8-BB24-96D4E203DF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180275"/>
              </p:ext>
            </p:extLst>
          </p:nvPr>
        </p:nvGraphicFramePr>
        <p:xfrm>
          <a:off x="2761299" y="2311838"/>
          <a:ext cx="2209371" cy="107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0" name="Equation" r:id="rId8" imgW="1663700" imgH="825500" progId="Equation.DSMT4">
                  <p:embed/>
                </p:oleObj>
              </mc:Choice>
              <mc:Fallback>
                <p:oleObj name="Equation" r:id="rId8" imgW="1663700" imgH="8255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1299" y="2311838"/>
                        <a:ext cx="2209371" cy="1071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圆角矩形 31">
            <a:extLst>
              <a:ext uri="{FF2B5EF4-FFF2-40B4-BE49-F238E27FC236}">
                <a16:creationId xmlns:a16="http://schemas.microsoft.com/office/drawing/2014/main" id="{18DF1C6D-D67F-4847-A2BE-3B8E99F21BCC}"/>
              </a:ext>
            </a:extLst>
          </p:cNvPr>
          <p:cNvSpPr/>
          <p:nvPr/>
        </p:nvSpPr>
        <p:spPr bwMode="auto">
          <a:xfrm>
            <a:off x="6180781" y="1411085"/>
            <a:ext cx="5774353" cy="4959714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18" name="圆角矩形 31">
            <a:extLst>
              <a:ext uri="{FF2B5EF4-FFF2-40B4-BE49-F238E27FC236}">
                <a16:creationId xmlns:a16="http://schemas.microsoft.com/office/drawing/2014/main" id="{E790AE45-3E66-4AE2-960D-DCDE00EDA481}"/>
              </a:ext>
            </a:extLst>
          </p:cNvPr>
          <p:cNvSpPr/>
          <p:nvPr/>
        </p:nvSpPr>
        <p:spPr bwMode="auto">
          <a:xfrm>
            <a:off x="2102055" y="1411085"/>
            <a:ext cx="3993945" cy="5028118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52FE275-B4C8-471E-A95D-B962716739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9937" y="1798054"/>
            <a:ext cx="5436039" cy="418577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43EF301-BEE8-4943-A23F-B1BEF12F51B4}"/>
              </a:ext>
            </a:extLst>
          </p:cNvPr>
          <p:cNvSpPr/>
          <p:nvPr/>
        </p:nvSpPr>
        <p:spPr>
          <a:xfrm>
            <a:off x="2190425" y="3474953"/>
            <a:ext cx="356412" cy="279114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0305B3-20EF-48BF-BD32-85FF915AEB47}"/>
              </a:ext>
            </a:extLst>
          </p:cNvPr>
          <p:cNvSpPr/>
          <p:nvPr/>
        </p:nvSpPr>
        <p:spPr>
          <a:xfrm>
            <a:off x="6528689" y="1658497"/>
            <a:ext cx="356412" cy="279114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6992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9C0671-965C-48E3-AA69-77F4080A6F02}"/>
              </a:ext>
            </a:extLst>
          </p:cNvPr>
          <p:cNvCxnSpPr>
            <a:cxnSpLocks/>
          </p:cNvCxnSpPr>
          <p:nvPr/>
        </p:nvCxnSpPr>
        <p:spPr>
          <a:xfrm>
            <a:off x="2275257" y="761210"/>
            <a:ext cx="9407757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3">
            <a:extLst>
              <a:ext uri="{FF2B5EF4-FFF2-40B4-BE49-F238E27FC236}">
                <a16:creationId xmlns:a16="http://schemas.microsoft.com/office/drawing/2014/main" id="{2270D373-CABC-4361-AEE3-453CFD08E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984" y="201099"/>
            <a:ext cx="5939428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第三章 短时公交客流预测方法研究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76B1E0-F147-4D58-AFB8-234AE03D7EAD}"/>
              </a:ext>
            </a:extLst>
          </p:cNvPr>
          <p:cNvGrpSpPr/>
          <p:nvPr/>
        </p:nvGrpSpPr>
        <p:grpSpPr>
          <a:xfrm>
            <a:off x="4609713" y="257905"/>
            <a:ext cx="263341" cy="395013"/>
            <a:chOff x="5284519" y="1508166"/>
            <a:chExt cx="213756" cy="427512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BE34332-CAF5-4091-94F2-4C97E1361E2E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63EA5FD-3A45-41E4-BA8E-0C07E257FE30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03BF9CF-EA5C-425F-92DC-81FECAA471C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1"/>
          <a:ext cx="1908313" cy="6857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13">
                  <a:extLst>
                    <a:ext uri="{9D8B030D-6E8A-4147-A177-3AD203B41FA5}">
                      <a16:colId xmlns:a16="http://schemas.microsoft.com/office/drawing/2014/main" val="1734148431"/>
                    </a:ext>
                  </a:extLst>
                </a:gridCol>
              </a:tblGrid>
              <a:tr h="8363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2541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0177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83339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研究内容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2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7213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Times New Roman" panose="02020603050405020304" pitchFamily="18" charset="0"/>
                          <a:ea typeface="+mn-ea"/>
                        </a:rPr>
                        <a:t>成果与应用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220474"/>
                  </a:ext>
                </a:extLst>
              </a:tr>
              <a:tr h="10036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总结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792344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7436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83614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FD0EA964-0C47-42DC-A593-327F1D8473BD}"/>
              </a:ext>
            </a:extLst>
          </p:cNvPr>
          <p:cNvSpPr/>
          <p:nvPr/>
        </p:nvSpPr>
        <p:spPr>
          <a:xfrm>
            <a:off x="2287463" y="846999"/>
            <a:ext cx="971550" cy="432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126C25C-0135-4A93-AA6E-67717F47E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960" y="23004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409377D-9451-45D6-81A4-E1CA7D1288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0737442"/>
              </p:ext>
            </p:extLst>
          </p:nvPr>
        </p:nvGraphicFramePr>
        <p:xfrm>
          <a:off x="2363461" y="1476761"/>
          <a:ext cx="6366377" cy="174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0" name="Visio" r:id="rId4" imgW="5339598" imgH="1470106" progId="Visio.Drawing.11">
                  <p:embed/>
                </p:oleObj>
              </mc:Choice>
              <mc:Fallback>
                <p:oleObj name="Visio" r:id="rId4" imgW="5339598" imgH="147010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3461" y="1476761"/>
                        <a:ext cx="6366377" cy="17465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95A9EDF-10AE-4D3D-8CDC-BCB100044A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228017"/>
              </p:ext>
            </p:extLst>
          </p:nvPr>
        </p:nvGraphicFramePr>
        <p:xfrm>
          <a:off x="2363476" y="3065267"/>
          <a:ext cx="6366362" cy="1746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1" name="Visio" r:id="rId6" imgW="6347719" imgH="1741101" progId="Visio.Drawing.11">
                  <p:embed/>
                </p:oleObj>
              </mc:Choice>
              <mc:Fallback>
                <p:oleObj name="Visio" r:id="rId6" imgW="6347719" imgH="1741101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3476" y="3065267"/>
                        <a:ext cx="6366362" cy="17465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E5BA4BFC-114B-4B58-92C6-5DDB41E92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464774"/>
              </p:ext>
            </p:extLst>
          </p:nvPr>
        </p:nvGraphicFramePr>
        <p:xfrm>
          <a:off x="2374737" y="4764920"/>
          <a:ext cx="6404159" cy="1746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2" name="Visio" r:id="rId8" imgW="6638420" imgH="1819240" progId="Visio.Drawing.11">
                  <p:embed/>
                </p:oleObj>
              </mc:Choice>
              <mc:Fallback>
                <p:oleObj name="Visio" r:id="rId8" imgW="6638420" imgH="181924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737" y="4764920"/>
                        <a:ext cx="6404159" cy="17465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标题 3">
            <a:extLst>
              <a:ext uri="{FF2B5EF4-FFF2-40B4-BE49-F238E27FC236}">
                <a16:creationId xmlns:a16="http://schemas.microsoft.com/office/drawing/2014/main" id="{4CEA16C5-C72D-4BB6-8637-0670BFC21410}"/>
              </a:ext>
            </a:extLst>
          </p:cNvPr>
          <p:cNvSpPr txBox="1">
            <a:spLocks/>
          </p:cNvSpPr>
          <p:nvPr/>
        </p:nvSpPr>
        <p:spPr bwMode="auto">
          <a:xfrm>
            <a:off x="3252317" y="702440"/>
            <a:ext cx="5608402" cy="52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42875" indent="-1428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基于动态弯曲距离的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AP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时间序列聚类</a:t>
            </a:r>
          </a:p>
        </p:txBody>
      </p:sp>
      <p:sp>
        <p:nvSpPr>
          <p:cNvPr id="23" name="Rectangle 26">
            <a:extLst>
              <a:ext uri="{FF2B5EF4-FFF2-40B4-BE49-F238E27FC236}">
                <a16:creationId xmlns:a16="http://schemas.microsoft.com/office/drawing/2014/main" id="{5218C3AE-717E-4352-AE23-A051E71C8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2F7C678C-28E4-4CBB-A07B-AC2E87B0EA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423745"/>
              </p:ext>
            </p:extLst>
          </p:nvPr>
        </p:nvGraphicFramePr>
        <p:xfrm>
          <a:off x="9114397" y="1574065"/>
          <a:ext cx="2977304" cy="883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3" name="Equation" r:id="rId10" imgW="1422400" imgH="419100" progId="Equation.DSMT4">
                  <p:embed/>
                </p:oleObj>
              </mc:Choice>
              <mc:Fallback>
                <p:oleObj name="Equation" r:id="rId10" imgW="1422400" imgH="4191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4397" y="1574065"/>
                        <a:ext cx="2977304" cy="8835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42">
            <a:extLst>
              <a:ext uri="{FF2B5EF4-FFF2-40B4-BE49-F238E27FC236}">
                <a16:creationId xmlns:a16="http://schemas.microsoft.com/office/drawing/2014/main" id="{ACB849AA-2DDA-4E82-BC21-4A439EFE0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0719" y="352424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26A8B14E-F557-411B-8406-B41FC769A7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438477"/>
              </p:ext>
            </p:extLst>
          </p:nvPr>
        </p:nvGraphicFramePr>
        <p:xfrm>
          <a:off x="9114397" y="2480886"/>
          <a:ext cx="2816359" cy="1235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4" name="Equation" r:id="rId12" imgW="1460500" imgH="647700" progId="Equation.DSMT4">
                  <p:embed/>
                </p:oleObj>
              </mc:Choice>
              <mc:Fallback>
                <p:oleObj name="Equation" r:id="rId12" imgW="1460500" imgH="6477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4397" y="2480886"/>
                        <a:ext cx="2816359" cy="12358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F05CFD1A-C8B5-4199-9152-C114E0A8B9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003512"/>
              </p:ext>
            </p:extLst>
          </p:nvPr>
        </p:nvGraphicFramePr>
        <p:xfrm>
          <a:off x="9125376" y="3816272"/>
          <a:ext cx="1841119" cy="1223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5" name="Equation" r:id="rId14" imgW="901309" imgH="609336" progId="Equation.DSMT4">
                  <p:embed/>
                </p:oleObj>
              </mc:Choice>
              <mc:Fallback>
                <p:oleObj name="Equation" r:id="rId14" imgW="901309" imgH="609336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5376" y="3816272"/>
                        <a:ext cx="1841119" cy="12238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3CB9A65E-1F28-43C6-939B-0631607180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080772"/>
              </p:ext>
            </p:extLst>
          </p:nvPr>
        </p:nvGraphicFramePr>
        <p:xfrm>
          <a:off x="9216958" y="5723430"/>
          <a:ext cx="1693524" cy="66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6" name="Equation" r:id="rId16" imgW="1384200" imgH="469800" progId="Equation.DSMT4">
                  <p:embed/>
                </p:oleObj>
              </mc:Choice>
              <mc:Fallback>
                <p:oleObj name="Equation" r:id="rId16" imgW="1384200" imgH="46980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16958" y="5723430"/>
                        <a:ext cx="1693524" cy="663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圆角矩形 31">
            <a:extLst>
              <a:ext uri="{FF2B5EF4-FFF2-40B4-BE49-F238E27FC236}">
                <a16:creationId xmlns:a16="http://schemas.microsoft.com/office/drawing/2014/main" id="{B92116BC-B224-4B4D-9EA5-8539F4E6EA94}"/>
              </a:ext>
            </a:extLst>
          </p:cNvPr>
          <p:cNvSpPr/>
          <p:nvPr/>
        </p:nvSpPr>
        <p:spPr bwMode="auto">
          <a:xfrm>
            <a:off x="2263206" y="1447204"/>
            <a:ext cx="6597514" cy="5152891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6" name="圆角矩形 31">
            <a:extLst>
              <a:ext uri="{FF2B5EF4-FFF2-40B4-BE49-F238E27FC236}">
                <a16:creationId xmlns:a16="http://schemas.microsoft.com/office/drawing/2014/main" id="{4B197EB4-F775-45D2-AC25-6C801A6E1824}"/>
              </a:ext>
            </a:extLst>
          </p:cNvPr>
          <p:cNvSpPr/>
          <p:nvPr/>
        </p:nvSpPr>
        <p:spPr bwMode="auto">
          <a:xfrm>
            <a:off x="9016285" y="1422036"/>
            <a:ext cx="3034543" cy="5178060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A9F57F3-FD6B-4C3D-BF45-E0AFBB940F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046962"/>
              </p:ext>
            </p:extLst>
          </p:nvPr>
        </p:nvGraphicFramePr>
        <p:xfrm>
          <a:off x="9300445" y="5066495"/>
          <a:ext cx="446184" cy="31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7" name="Equation" r:id="rId18" imgW="393480" imgH="228600" progId="Equation.DSMT4">
                  <p:embed/>
                </p:oleObj>
              </mc:Choice>
              <mc:Fallback>
                <p:oleObj name="Equation" r:id="rId18" imgW="393480" imgH="228600" progId="Equation.DSMT4">
                  <p:embed/>
                  <p:pic>
                    <p:nvPicPr>
                      <p:cNvPr id="0" name="Object 2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0445" y="5066495"/>
                        <a:ext cx="446184" cy="3123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0A38A9C-F9FA-41C0-BD01-A9D3767CBB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907374"/>
              </p:ext>
            </p:extLst>
          </p:nvPr>
        </p:nvGraphicFramePr>
        <p:xfrm>
          <a:off x="9114397" y="5435964"/>
          <a:ext cx="2838315" cy="337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8" name="Equation" r:id="rId20" imgW="1688367" imgH="203112" progId="Equation.DSMT4">
                  <p:embed/>
                </p:oleObj>
              </mc:Choice>
              <mc:Fallback>
                <p:oleObj name="Equation" r:id="rId20" imgW="1688367" imgH="203112" progId="Equation.DSMT4">
                  <p:embed/>
                  <p:pic>
                    <p:nvPicPr>
                      <p:cNvPr id="0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4397" y="5435964"/>
                        <a:ext cx="2838315" cy="3373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9">
            <a:extLst>
              <a:ext uri="{FF2B5EF4-FFF2-40B4-BE49-F238E27FC236}">
                <a16:creationId xmlns:a16="http://schemas.microsoft.com/office/drawing/2014/main" id="{FB71D433-3B16-4EAD-B7E3-7AEF818EC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3537" y="57258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344B582-2095-4763-8030-DF78156A599C}"/>
              </a:ext>
            </a:extLst>
          </p:cNvPr>
          <p:cNvSpPr txBox="1"/>
          <p:nvPr/>
        </p:nvSpPr>
        <p:spPr>
          <a:xfrm>
            <a:off x="9016285" y="5070679"/>
            <a:ext cx="1239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当          时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EDA621C-D997-4A47-859D-400817D1BA4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43903" y="4324805"/>
            <a:ext cx="1808809" cy="797171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0E21BD73-6DE4-4644-8F32-B7AF1D31C774}"/>
              </a:ext>
            </a:extLst>
          </p:cNvPr>
          <p:cNvSpPr/>
          <p:nvPr/>
        </p:nvSpPr>
        <p:spPr>
          <a:xfrm>
            <a:off x="2207896" y="1434508"/>
            <a:ext cx="356412" cy="279114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A473E27-0D47-461A-86FE-8D826B4F98C2}"/>
              </a:ext>
            </a:extLst>
          </p:cNvPr>
          <p:cNvSpPr/>
          <p:nvPr/>
        </p:nvSpPr>
        <p:spPr>
          <a:xfrm>
            <a:off x="10083862" y="4251727"/>
            <a:ext cx="356412" cy="279114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2930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9C0671-965C-48E3-AA69-77F4080A6F02}"/>
              </a:ext>
            </a:extLst>
          </p:cNvPr>
          <p:cNvCxnSpPr>
            <a:cxnSpLocks/>
          </p:cNvCxnSpPr>
          <p:nvPr/>
        </p:nvCxnSpPr>
        <p:spPr>
          <a:xfrm>
            <a:off x="2246682" y="758900"/>
            <a:ext cx="9407757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3">
            <a:extLst>
              <a:ext uri="{FF2B5EF4-FFF2-40B4-BE49-F238E27FC236}">
                <a16:creationId xmlns:a16="http://schemas.microsoft.com/office/drawing/2014/main" id="{2270D373-CABC-4361-AEE3-453CFD08E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1417" y="151164"/>
            <a:ext cx="5939428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第四章 公交客流预测技术应用研究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76B1E0-F147-4D58-AFB8-234AE03D7EAD}"/>
              </a:ext>
            </a:extLst>
          </p:cNvPr>
          <p:cNvGrpSpPr/>
          <p:nvPr/>
        </p:nvGrpSpPr>
        <p:grpSpPr>
          <a:xfrm>
            <a:off x="4513261" y="225490"/>
            <a:ext cx="263341" cy="395013"/>
            <a:chOff x="5284519" y="1508166"/>
            <a:chExt cx="213756" cy="427512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BE34332-CAF5-4091-94F2-4C97E1361E2E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63EA5FD-3A45-41E4-BA8E-0C07E257FE30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03BF9CF-EA5C-425F-92DC-81FECAA471C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908313" cy="685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13">
                  <a:extLst>
                    <a:ext uri="{9D8B030D-6E8A-4147-A177-3AD203B41FA5}">
                      <a16:colId xmlns:a16="http://schemas.microsoft.com/office/drawing/2014/main" val="1734148431"/>
                    </a:ext>
                  </a:extLst>
                </a:gridCol>
              </a:tblGrid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2541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0177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83339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研究内容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2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7213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Times New Roman" panose="02020603050405020304" pitchFamily="18" charset="0"/>
                          <a:ea typeface="+mn-ea"/>
                        </a:rPr>
                        <a:t>成果与应用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220474"/>
                  </a:ext>
                </a:extLst>
              </a:tr>
              <a:tr h="10036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总结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792344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7436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83614"/>
                  </a:ext>
                </a:extLst>
              </a:tr>
            </a:tbl>
          </a:graphicData>
        </a:graphic>
      </p:graphicFrame>
      <p:sp>
        <p:nvSpPr>
          <p:cNvPr id="5" name="Rectangle 7">
            <a:extLst>
              <a:ext uri="{FF2B5EF4-FFF2-40B4-BE49-F238E27FC236}">
                <a16:creationId xmlns:a16="http://schemas.microsoft.com/office/drawing/2014/main" id="{7FBB63A9-04EB-42F7-832A-6A67B3704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4909" y="24063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12F3C3A-6DF4-4DA3-8BCB-99D2CB1964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723398"/>
              </p:ext>
            </p:extLst>
          </p:nvPr>
        </p:nvGraphicFramePr>
        <p:xfrm>
          <a:off x="8849555" y="1913856"/>
          <a:ext cx="2587793" cy="70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4" name="Equation" r:id="rId4" imgW="1333500" imgH="393700" progId="Equation.DSMT4">
                  <p:embed/>
                </p:oleObj>
              </mc:Choice>
              <mc:Fallback>
                <p:oleObj name="Equation" r:id="rId4" imgW="13335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9555" y="1913856"/>
                        <a:ext cx="2587793" cy="7057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13A1B56B-367C-46CC-BB89-4AA43C65B3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603751"/>
              </p:ext>
            </p:extLst>
          </p:nvPr>
        </p:nvGraphicFramePr>
        <p:xfrm>
          <a:off x="9117309" y="2718055"/>
          <a:ext cx="2862656" cy="369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5" name="Equation" r:id="rId6" imgW="1473120" imgH="203040" progId="Equation.DSMT4">
                  <p:embed/>
                </p:oleObj>
              </mc:Choice>
              <mc:Fallback>
                <p:oleObj name="Equation" r:id="rId6" imgW="1473120" imgH="2030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7309" y="2718055"/>
                        <a:ext cx="2862656" cy="369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BC1EE11F-DFBA-4A63-B5D7-7F21CC7370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476504"/>
              </p:ext>
            </p:extLst>
          </p:nvPr>
        </p:nvGraphicFramePr>
        <p:xfrm>
          <a:off x="9664277" y="3709291"/>
          <a:ext cx="1406750" cy="514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6" name="Equation" r:id="rId8" imgW="672840" imgH="241200" progId="Equation.DSMT4">
                  <p:embed/>
                </p:oleObj>
              </mc:Choice>
              <mc:Fallback>
                <p:oleObj name="Equation" r:id="rId8" imgW="672840" imgH="241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4277" y="3709291"/>
                        <a:ext cx="1406750" cy="51497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13E3069C-3399-4C05-8FBD-256EACC5D5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210064"/>
              </p:ext>
            </p:extLst>
          </p:nvPr>
        </p:nvGraphicFramePr>
        <p:xfrm>
          <a:off x="9460566" y="4658330"/>
          <a:ext cx="1711951" cy="987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7" name="Equation" r:id="rId10" imgW="939800" imgH="558800" progId="Equation.DSMT4">
                  <p:embed/>
                </p:oleObj>
              </mc:Choice>
              <mc:Fallback>
                <p:oleObj name="Equation" r:id="rId10" imgW="939800" imgH="5588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0566" y="4658330"/>
                        <a:ext cx="1711951" cy="9876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ED69FC16-5F09-4D86-B5B7-D10CD28D0C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76244"/>
              </p:ext>
            </p:extLst>
          </p:nvPr>
        </p:nvGraphicFramePr>
        <p:xfrm>
          <a:off x="9570337" y="5532857"/>
          <a:ext cx="166914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8" name="Equation" r:id="rId12" imgW="812447" imgH="393529" progId="Equation.DSMT4">
                  <p:embed/>
                </p:oleObj>
              </mc:Choice>
              <mc:Fallback>
                <p:oleObj name="Equation" r:id="rId12" imgW="812447" imgH="393529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0337" y="5532857"/>
                        <a:ext cx="1669143" cy="762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236129FC-AA65-4956-84C9-72F7A0E8A2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29397" y="1653982"/>
            <a:ext cx="6383774" cy="4618495"/>
          </a:xfrm>
          <a:prstGeom prst="rect">
            <a:avLst/>
          </a:prstGeom>
        </p:spPr>
      </p:pic>
      <p:sp>
        <p:nvSpPr>
          <p:cNvPr id="20" name="圆角矩形 31">
            <a:extLst>
              <a:ext uri="{FF2B5EF4-FFF2-40B4-BE49-F238E27FC236}">
                <a16:creationId xmlns:a16="http://schemas.microsoft.com/office/drawing/2014/main" id="{9F7332E8-951C-467A-8880-38A51B82953E}"/>
              </a:ext>
            </a:extLst>
          </p:cNvPr>
          <p:cNvSpPr/>
          <p:nvPr/>
        </p:nvSpPr>
        <p:spPr bwMode="auto">
          <a:xfrm>
            <a:off x="2018084" y="1422036"/>
            <a:ext cx="6575466" cy="5045440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1" name="圆角矩形 31">
            <a:extLst>
              <a:ext uri="{FF2B5EF4-FFF2-40B4-BE49-F238E27FC236}">
                <a16:creationId xmlns:a16="http://schemas.microsoft.com/office/drawing/2014/main" id="{8A7D1F74-BBBC-40A8-8106-FF85B1E7A37A}"/>
              </a:ext>
            </a:extLst>
          </p:cNvPr>
          <p:cNvSpPr/>
          <p:nvPr/>
        </p:nvSpPr>
        <p:spPr bwMode="auto">
          <a:xfrm>
            <a:off x="8703321" y="1422036"/>
            <a:ext cx="3347507" cy="5045440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14AF07E-D229-4088-B722-556329E6D9EB}"/>
              </a:ext>
            </a:extLst>
          </p:cNvPr>
          <p:cNvSpPr/>
          <p:nvPr/>
        </p:nvSpPr>
        <p:spPr>
          <a:xfrm>
            <a:off x="2134728" y="852450"/>
            <a:ext cx="971550" cy="432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标题 3">
            <a:extLst>
              <a:ext uri="{FF2B5EF4-FFF2-40B4-BE49-F238E27FC236}">
                <a16:creationId xmlns:a16="http://schemas.microsoft.com/office/drawing/2014/main" id="{8B19672E-6F55-4209-AF39-71480605239E}"/>
              </a:ext>
            </a:extLst>
          </p:cNvPr>
          <p:cNvSpPr txBox="1">
            <a:spLocks/>
          </p:cNvSpPr>
          <p:nvPr/>
        </p:nvSpPr>
        <p:spPr bwMode="auto">
          <a:xfrm>
            <a:off x="3106278" y="730362"/>
            <a:ext cx="5527666" cy="575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42875" indent="-1428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基于公交客流预测技术的运营线路调度优化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4A63D0-A3B5-4115-9ACB-137DB67159ED}"/>
              </a:ext>
            </a:extLst>
          </p:cNvPr>
          <p:cNvSpPr txBox="1"/>
          <p:nvPr/>
        </p:nvSpPr>
        <p:spPr>
          <a:xfrm>
            <a:off x="8780241" y="2710946"/>
            <a:ext cx="461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s.t.</a:t>
            </a:r>
            <a:endParaRPr lang="zh-CN" altLang="en-US" dirty="0"/>
          </a:p>
        </p:txBody>
      </p:sp>
      <p:sp>
        <p:nvSpPr>
          <p:cNvPr id="27" name="圆角矩形 8">
            <a:extLst>
              <a:ext uri="{FF2B5EF4-FFF2-40B4-BE49-F238E27FC236}">
                <a16:creationId xmlns:a16="http://schemas.microsoft.com/office/drawing/2014/main" id="{56C731D6-A758-4A4D-B996-D04D2FF77C1D}"/>
              </a:ext>
            </a:extLst>
          </p:cNvPr>
          <p:cNvSpPr/>
          <p:nvPr/>
        </p:nvSpPr>
        <p:spPr bwMode="auto">
          <a:xfrm>
            <a:off x="8826203" y="1841239"/>
            <a:ext cx="3082899" cy="1280343"/>
          </a:xfrm>
          <a:prstGeom prst="roundRect">
            <a:avLst>
              <a:gd name="adj" fmla="val 1803"/>
            </a:avLst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algn="ctr">
              <a:lnSpc>
                <a:spcPct val="150000"/>
              </a:lnSpc>
            </a:pPr>
            <a:endParaRPr kumimoji="1"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8">
            <a:extLst>
              <a:ext uri="{FF2B5EF4-FFF2-40B4-BE49-F238E27FC236}">
                <a16:creationId xmlns:a16="http://schemas.microsoft.com/office/drawing/2014/main" id="{A936360C-B2B1-49FE-B39E-098180CEFAC5}"/>
              </a:ext>
            </a:extLst>
          </p:cNvPr>
          <p:cNvSpPr/>
          <p:nvPr/>
        </p:nvSpPr>
        <p:spPr bwMode="auto">
          <a:xfrm>
            <a:off x="8849555" y="3451259"/>
            <a:ext cx="3059547" cy="782642"/>
          </a:xfrm>
          <a:prstGeom prst="roundRect">
            <a:avLst>
              <a:gd name="adj" fmla="val 1803"/>
            </a:avLst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algn="ctr">
              <a:lnSpc>
                <a:spcPct val="150000"/>
              </a:lnSpc>
            </a:pPr>
            <a:endParaRPr kumimoji="1"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8">
            <a:extLst>
              <a:ext uri="{FF2B5EF4-FFF2-40B4-BE49-F238E27FC236}">
                <a16:creationId xmlns:a16="http://schemas.microsoft.com/office/drawing/2014/main" id="{CCE6F20A-1771-4D96-A73A-D65C9FF4B74C}"/>
              </a:ext>
            </a:extLst>
          </p:cNvPr>
          <p:cNvSpPr/>
          <p:nvPr/>
        </p:nvSpPr>
        <p:spPr bwMode="auto">
          <a:xfrm>
            <a:off x="8873030" y="4501615"/>
            <a:ext cx="3082899" cy="1770862"/>
          </a:xfrm>
          <a:prstGeom prst="roundRect">
            <a:avLst>
              <a:gd name="adj" fmla="val 1803"/>
            </a:avLst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algn="ctr">
              <a:lnSpc>
                <a:spcPct val="150000"/>
              </a:lnSpc>
            </a:pPr>
            <a:endParaRPr kumimoji="1"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873EB0D-E3DF-449A-8550-BC4B4C735B9E}"/>
              </a:ext>
            </a:extLst>
          </p:cNvPr>
          <p:cNvSpPr/>
          <p:nvPr/>
        </p:nvSpPr>
        <p:spPr>
          <a:xfrm>
            <a:off x="9499337" y="4275204"/>
            <a:ext cx="1811144" cy="278022"/>
          </a:xfrm>
          <a:prstGeom prst="rect">
            <a:avLst/>
          </a:prstGeom>
          <a:solidFill>
            <a:srgbClr val="95A4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发车间隔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57D6A3-33BD-4AE3-A249-5EF521C770BD}"/>
              </a:ext>
            </a:extLst>
          </p:cNvPr>
          <p:cNvSpPr/>
          <p:nvPr/>
        </p:nvSpPr>
        <p:spPr>
          <a:xfrm>
            <a:off x="9480686" y="3326165"/>
            <a:ext cx="1811143" cy="278022"/>
          </a:xfrm>
          <a:prstGeom prst="rect">
            <a:avLst/>
          </a:prstGeom>
          <a:solidFill>
            <a:srgbClr val="95A4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发车频率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451F392-BAA7-43ED-91A0-A1C1D17B4687}"/>
              </a:ext>
            </a:extLst>
          </p:cNvPr>
          <p:cNvSpPr/>
          <p:nvPr/>
        </p:nvSpPr>
        <p:spPr>
          <a:xfrm>
            <a:off x="9443475" y="1621696"/>
            <a:ext cx="1848354" cy="292814"/>
          </a:xfrm>
          <a:prstGeom prst="rect">
            <a:avLst/>
          </a:prstGeom>
          <a:solidFill>
            <a:srgbClr val="95A4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客运里程与客流</a:t>
            </a:r>
          </a:p>
        </p:txBody>
      </p:sp>
    </p:spTree>
    <p:extLst>
      <p:ext uri="{BB962C8B-B14F-4D97-AF65-F5344CB8AC3E}">
        <p14:creationId xmlns:p14="http://schemas.microsoft.com/office/powerpoint/2010/main" val="437119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9C0671-965C-48E3-AA69-77F4080A6F02}"/>
              </a:ext>
            </a:extLst>
          </p:cNvPr>
          <p:cNvCxnSpPr>
            <a:cxnSpLocks/>
          </p:cNvCxnSpPr>
          <p:nvPr/>
        </p:nvCxnSpPr>
        <p:spPr>
          <a:xfrm>
            <a:off x="2069532" y="723491"/>
            <a:ext cx="9407757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3">
            <a:extLst>
              <a:ext uri="{FF2B5EF4-FFF2-40B4-BE49-F238E27FC236}">
                <a16:creationId xmlns:a16="http://schemas.microsoft.com/office/drawing/2014/main" id="{2270D373-CABC-4361-AEE3-453CFD08E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3930" y="104750"/>
            <a:ext cx="5939428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第四章 公交客流预测技术应用研究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76B1E0-F147-4D58-AFB8-234AE03D7EAD}"/>
              </a:ext>
            </a:extLst>
          </p:cNvPr>
          <p:cNvGrpSpPr/>
          <p:nvPr/>
        </p:nvGrpSpPr>
        <p:grpSpPr>
          <a:xfrm>
            <a:off x="4523184" y="132574"/>
            <a:ext cx="263341" cy="395013"/>
            <a:chOff x="5284519" y="1508166"/>
            <a:chExt cx="213756" cy="427512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BE34332-CAF5-4091-94F2-4C97E1361E2E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63EA5FD-3A45-41E4-BA8E-0C07E257FE30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03BF9CF-EA5C-425F-92DC-81FECAA47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524155"/>
              </p:ext>
            </p:extLst>
          </p:nvPr>
        </p:nvGraphicFramePr>
        <p:xfrm>
          <a:off x="0" y="-1"/>
          <a:ext cx="1908313" cy="6857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13">
                  <a:extLst>
                    <a:ext uri="{9D8B030D-6E8A-4147-A177-3AD203B41FA5}">
                      <a16:colId xmlns:a16="http://schemas.microsoft.com/office/drawing/2014/main" val="1734148431"/>
                    </a:ext>
                  </a:extLst>
                </a:gridCol>
              </a:tblGrid>
              <a:tr h="8363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2541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0177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83339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研究内容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2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7213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Times New Roman" panose="02020603050405020304" pitchFamily="18" charset="0"/>
                          <a:ea typeface="+mn-ea"/>
                        </a:rPr>
                        <a:t>成果与应用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220474"/>
                  </a:ext>
                </a:extLst>
              </a:tr>
              <a:tr h="10036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总结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792344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7436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83614"/>
                  </a:ext>
                </a:extLst>
              </a:tr>
            </a:tbl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E0285995-C2F2-4F3F-AA4C-BBB0B7505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858141"/>
              </p:ext>
            </p:extLst>
          </p:nvPr>
        </p:nvGraphicFramePr>
        <p:xfrm>
          <a:off x="2131073" y="5152834"/>
          <a:ext cx="2987948" cy="576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2" name="Equation" r:id="rId4" imgW="1841500" imgH="355600" progId="Equation.DSMT4">
                  <p:embed/>
                </p:oleObj>
              </mc:Choice>
              <mc:Fallback>
                <p:oleObj name="Equation" r:id="rId4" imgW="1841500" imgH="355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1073" y="5152834"/>
                        <a:ext cx="2987948" cy="5769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DB33BEB6-43C8-444E-A332-E169DA2B84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869694"/>
              </p:ext>
            </p:extLst>
          </p:nvPr>
        </p:nvGraphicFramePr>
        <p:xfrm>
          <a:off x="5311541" y="5066120"/>
          <a:ext cx="1568918" cy="980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3" name="Equation" r:id="rId6" imgW="914400" imgH="596900" progId="Equation.DSMT4">
                  <p:embed/>
                </p:oleObj>
              </mc:Choice>
              <mc:Fallback>
                <p:oleObj name="Equation" r:id="rId6" imgW="914400" imgH="5969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1541" y="5066120"/>
                        <a:ext cx="1568918" cy="9805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D6D684D1-7C69-4BB0-9C25-7A2137AC9C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772536"/>
              </p:ext>
            </p:extLst>
          </p:nvPr>
        </p:nvGraphicFramePr>
        <p:xfrm>
          <a:off x="2169293" y="5972674"/>
          <a:ext cx="4782105" cy="576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4" name="Equation" r:id="rId8" imgW="2908300" imgH="406400" progId="Equation.DSMT4">
                  <p:embed/>
                </p:oleObj>
              </mc:Choice>
              <mc:Fallback>
                <p:oleObj name="Equation" r:id="rId8" imgW="2908300" imgH="4064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9293" y="5972674"/>
                        <a:ext cx="4782105" cy="5769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522AD61F-61EC-4CB8-BB17-6A168E481F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630070"/>
              </p:ext>
            </p:extLst>
          </p:nvPr>
        </p:nvGraphicFramePr>
        <p:xfrm>
          <a:off x="8238319" y="5215370"/>
          <a:ext cx="3286558" cy="3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5" name="Equation" r:id="rId10" imgW="1638000" imgH="228600" progId="Equation.DSMT4">
                  <p:embed/>
                </p:oleObj>
              </mc:Choice>
              <mc:Fallback>
                <p:oleObj name="Equation" r:id="rId10" imgW="1638000" imgH="2286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8319" y="5215370"/>
                        <a:ext cx="3286558" cy="381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EA6C5717-F8EB-446E-B9A8-AAF9D2A57E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7081094"/>
              </p:ext>
            </p:extLst>
          </p:nvPr>
        </p:nvGraphicFramePr>
        <p:xfrm>
          <a:off x="8427001" y="6111744"/>
          <a:ext cx="1262045" cy="329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6" name="Equation" r:id="rId12" imgW="660240" imgH="203040" progId="Equation.DSMT4">
                  <p:embed/>
                </p:oleObj>
              </mc:Choice>
              <mc:Fallback>
                <p:oleObj name="Equation" r:id="rId12" imgW="660240" imgH="20304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7001" y="6111744"/>
                        <a:ext cx="1262045" cy="3297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圆角矩形 31">
            <a:extLst>
              <a:ext uri="{FF2B5EF4-FFF2-40B4-BE49-F238E27FC236}">
                <a16:creationId xmlns:a16="http://schemas.microsoft.com/office/drawing/2014/main" id="{5AFEEC01-3732-4E41-91A4-C397B597F3B0}"/>
              </a:ext>
            </a:extLst>
          </p:cNvPr>
          <p:cNvSpPr/>
          <p:nvPr/>
        </p:nvSpPr>
        <p:spPr bwMode="auto">
          <a:xfrm>
            <a:off x="2113334" y="1395646"/>
            <a:ext cx="9363956" cy="3609392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AC9163C-1C40-4197-AE88-43DF1A05A4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2098" y="1524147"/>
            <a:ext cx="7519201" cy="332597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C698938-5621-4C88-8BAA-0103C1EA0625}"/>
              </a:ext>
            </a:extLst>
          </p:cNvPr>
          <p:cNvSpPr/>
          <p:nvPr/>
        </p:nvSpPr>
        <p:spPr>
          <a:xfrm>
            <a:off x="2113334" y="853494"/>
            <a:ext cx="971550" cy="432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标题 3">
            <a:extLst>
              <a:ext uri="{FF2B5EF4-FFF2-40B4-BE49-F238E27FC236}">
                <a16:creationId xmlns:a16="http://schemas.microsoft.com/office/drawing/2014/main" id="{A248D5B3-DF4E-4002-9CBE-D534E2C50FC3}"/>
              </a:ext>
            </a:extLst>
          </p:cNvPr>
          <p:cNvSpPr txBox="1">
            <a:spLocks/>
          </p:cNvSpPr>
          <p:nvPr/>
        </p:nvSpPr>
        <p:spPr bwMode="auto">
          <a:xfrm>
            <a:off x="3128215" y="744283"/>
            <a:ext cx="5834810" cy="52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42875" indent="-1428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基于公交客流预测技术的新线路规划方案选择</a:t>
            </a:r>
          </a:p>
        </p:txBody>
      </p:sp>
      <p:sp>
        <p:nvSpPr>
          <p:cNvPr id="23" name="圆角矩形 31">
            <a:extLst>
              <a:ext uri="{FF2B5EF4-FFF2-40B4-BE49-F238E27FC236}">
                <a16:creationId xmlns:a16="http://schemas.microsoft.com/office/drawing/2014/main" id="{43BBB4CD-F68E-4A81-A7C2-94C77E580CF2}"/>
              </a:ext>
            </a:extLst>
          </p:cNvPr>
          <p:cNvSpPr/>
          <p:nvPr/>
        </p:nvSpPr>
        <p:spPr bwMode="auto">
          <a:xfrm>
            <a:off x="2113334" y="5109208"/>
            <a:ext cx="9411543" cy="1440446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8788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9C0671-965C-48E3-AA69-77F4080A6F02}"/>
              </a:ext>
            </a:extLst>
          </p:cNvPr>
          <p:cNvCxnSpPr>
            <a:cxnSpLocks/>
          </p:cNvCxnSpPr>
          <p:nvPr/>
        </p:nvCxnSpPr>
        <p:spPr>
          <a:xfrm>
            <a:off x="2275257" y="1292794"/>
            <a:ext cx="9407757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3">
            <a:extLst>
              <a:ext uri="{FF2B5EF4-FFF2-40B4-BE49-F238E27FC236}">
                <a16:creationId xmlns:a16="http://schemas.microsoft.com/office/drawing/2014/main" id="{2270D373-CABC-4361-AEE3-453CFD08E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981" y="515424"/>
            <a:ext cx="5227695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第五章 公交客流预测系统研发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76B1E0-F147-4D58-AFB8-234AE03D7EAD}"/>
              </a:ext>
            </a:extLst>
          </p:cNvPr>
          <p:cNvGrpSpPr/>
          <p:nvPr/>
        </p:nvGrpSpPr>
        <p:grpSpPr>
          <a:xfrm>
            <a:off x="4523185" y="570216"/>
            <a:ext cx="263341" cy="395013"/>
            <a:chOff x="5284519" y="1508166"/>
            <a:chExt cx="213756" cy="427512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BE34332-CAF5-4091-94F2-4C97E1361E2E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63EA5FD-3A45-41E4-BA8E-0C07E257FE30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03BF9CF-EA5C-425F-92DC-81FECAA47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012507"/>
              </p:ext>
            </p:extLst>
          </p:nvPr>
        </p:nvGraphicFramePr>
        <p:xfrm>
          <a:off x="0" y="0"/>
          <a:ext cx="1908313" cy="685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13">
                  <a:extLst>
                    <a:ext uri="{9D8B030D-6E8A-4147-A177-3AD203B41FA5}">
                      <a16:colId xmlns:a16="http://schemas.microsoft.com/office/drawing/2014/main" val="1734148431"/>
                    </a:ext>
                  </a:extLst>
                </a:gridCol>
              </a:tblGrid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2541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0177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83339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研究内容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2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7213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Times New Roman" panose="02020603050405020304" pitchFamily="18" charset="0"/>
                          <a:ea typeface="+mn-ea"/>
                        </a:rPr>
                        <a:t>成果与应用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220474"/>
                  </a:ext>
                </a:extLst>
              </a:tr>
              <a:tr h="10036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总结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792344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7436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83614"/>
                  </a:ext>
                </a:extLst>
              </a:tr>
            </a:tbl>
          </a:graphicData>
        </a:graphic>
      </p:graphicFrame>
      <p:sp>
        <p:nvSpPr>
          <p:cNvPr id="5" name="Rectangle 8">
            <a:extLst>
              <a:ext uri="{FF2B5EF4-FFF2-40B4-BE49-F238E27FC236}">
                <a16:creationId xmlns:a16="http://schemas.microsoft.com/office/drawing/2014/main" id="{070229EB-63CA-466C-9646-06DD29ABF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1006" y="3111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77A2526-175D-40BB-BFE2-62CE2615D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4711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2FF6DE-BFC1-4CAE-BE20-73CD7172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30" y="2146300"/>
            <a:ext cx="7352719" cy="352443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D851FD2-8BDF-4F78-8F72-4E69F1AD13E2}"/>
              </a:ext>
            </a:extLst>
          </p:cNvPr>
          <p:cNvSpPr/>
          <p:nvPr/>
        </p:nvSpPr>
        <p:spPr>
          <a:xfrm>
            <a:off x="2248995" y="1480955"/>
            <a:ext cx="971550" cy="432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标题 3">
            <a:extLst>
              <a:ext uri="{FF2B5EF4-FFF2-40B4-BE49-F238E27FC236}">
                <a16:creationId xmlns:a16="http://schemas.microsoft.com/office/drawing/2014/main" id="{90544069-CB62-4257-86C6-CB86E758B573}"/>
              </a:ext>
            </a:extLst>
          </p:cNvPr>
          <p:cNvSpPr txBox="1">
            <a:spLocks/>
          </p:cNvSpPr>
          <p:nvPr/>
        </p:nvSpPr>
        <p:spPr bwMode="auto">
          <a:xfrm>
            <a:off x="3263876" y="1371744"/>
            <a:ext cx="5834810" cy="52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42875" indent="-1428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系统功能设计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2B282AB-DE49-493F-B0D0-272CB7BCA74D}"/>
              </a:ext>
            </a:extLst>
          </p:cNvPr>
          <p:cNvSpPr/>
          <p:nvPr/>
        </p:nvSpPr>
        <p:spPr>
          <a:xfrm>
            <a:off x="2275257" y="1480955"/>
            <a:ext cx="971550" cy="432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581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9C0671-965C-48E3-AA69-77F4080A6F02}"/>
              </a:ext>
            </a:extLst>
          </p:cNvPr>
          <p:cNvCxnSpPr>
            <a:cxnSpLocks/>
          </p:cNvCxnSpPr>
          <p:nvPr/>
        </p:nvCxnSpPr>
        <p:spPr>
          <a:xfrm>
            <a:off x="2275257" y="1292794"/>
            <a:ext cx="9407757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3">
            <a:extLst>
              <a:ext uri="{FF2B5EF4-FFF2-40B4-BE49-F238E27FC236}">
                <a16:creationId xmlns:a16="http://schemas.microsoft.com/office/drawing/2014/main" id="{2270D373-CABC-4361-AEE3-453CFD08E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981" y="515424"/>
            <a:ext cx="5186017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第五章 公交客流预测系统研发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76B1E0-F147-4D58-AFB8-234AE03D7EAD}"/>
              </a:ext>
            </a:extLst>
          </p:cNvPr>
          <p:cNvGrpSpPr/>
          <p:nvPr/>
        </p:nvGrpSpPr>
        <p:grpSpPr>
          <a:xfrm>
            <a:off x="4523185" y="570216"/>
            <a:ext cx="263341" cy="395013"/>
            <a:chOff x="5284519" y="1508166"/>
            <a:chExt cx="213756" cy="427512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BE34332-CAF5-4091-94F2-4C97E1361E2E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63EA5FD-3A45-41E4-BA8E-0C07E257FE30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03BF9CF-EA5C-425F-92DC-81FECAA47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472666"/>
              </p:ext>
            </p:extLst>
          </p:nvPr>
        </p:nvGraphicFramePr>
        <p:xfrm>
          <a:off x="0" y="-1"/>
          <a:ext cx="1908313" cy="6908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13">
                  <a:extLst>
                    <a:ext uri="{9D8B030D-6E8A-4147-A177-3AD203B41FA5}">
                      <a16:colId xmlns:a16="http://schemas.microsoft.com/office/drawing/2014/main" val="1734148431"/>
                    </a:ext>
                  </a:extLst>
                </a:gridCol>
              </a:tblGrid>
              <a:tr h="8424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2541"/>
                  </a:ext>
                </a:extLst>
              </a:tr>
              <a:tr h="8424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0177"/>
                  </a:ext>
                </a:extLst>
              </a:tr>
              <a:tr h="8424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83339"/>
                  </a:ext>
                </a:extLst>
              </a:tr>
              <a:tr h="8424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研究内容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2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7213"/>
                  </a:ext>
                </a:extLst>
              </a:tr>
              <a:tr h="8424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Times New Roman" panose="02020603050405020304" pitchFamily="18" charset="0"/>
                          <a:ea typeface="+mn-ea"/>
                        </a:rPr>
                        <a:t>成果与应用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220474"/>
                  </a:ext>
                </a:extLst>
              </a:tr>
              <a:tr h="10109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总结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792344"/>
                  </a:ext>
                </a:extLst>
              </a:tr>
              <a:tr h="8424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7436"/>
                  </a:ext>
                </a:extLst>
              </a:tr>
              <a:tr h="8424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83614"/>
                  </a:ext>
                </a:extLst>
              </a:tr>
            </a:tbl>
          </a:graphicData>
        </a:graphic>
      </p:graphicFrame>
      <p:sp>
        <p:nvSpPr>
          <p:cNvPr id="5" name="Rectangle 8">
            <a:extLst>
              <a:ext uri="{FF2B5EF4-FFF2-40B4-BE49-F238E27FC236}">
                <a16:creationId xmlns:a16="http://schemas.microsoft.com/office/drawing/2014/main" id="{070229EB-63CA-466C-9646-06DD29ABF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1006" y="3111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77A2526-175D-40BB-BFE2-62CE2615D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4711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31A119-1924-4D72-BDF7-5B5ABD357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414" y="2362876"/>
            <a:ext cx="8226470" cy="258171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647E434-2926-4867-A4A7-6218D96A0016}"/>
              </a:ext>
            </a:extLst>
          </p:cNvPr>
          <p:cNvSpPr/>
          <p:nvPr/>
        </p:nvSpPr>
        <p:spPr>
          <a:xfrm>
            <a:off x="2275257" y="1480955"/>
            <a:ext cx="971550" cy="432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标题 3">
            <a:extLst>
              <a:ext uri="{FF2B5EF4-FFF2-40B4-BE49-F238E27FC236}">
                <a16:creationId xmlns:a16="http://schemas.microsoft.com/office/drawing/2014/main" id="{87D02228-A152-4017-8694-48ACCB97B636}"/>
              </a:ext>
            </a:extLst>
          </p:cNvPr>
          <p:cNvSpPr txBox="1">
            <a:spLocks/>
          </p:cNvSpPr>
          <p:nvPr/>
        </p:nvSpPr>
        <p:spPr bwMode="auto">
          <a:xfrm>
            <a:off x="3290138" y="1371744"/>
            <a:ext cx="5834810" cy="52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42875" indent="-1428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系统架构设计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B113D54-8A80-45B6-8073-78FD8E1DDF76}"/>
              </a:ext>
            </a:extLst>
          </p:cNvPr>
          <p:cNvSpPr/>
          <p:nvPr/>
        </p:nvSpPr>
        <p:spPr>
          <a:xfrm>
            <a:off x="2673987" y="5317942"/>
            <a:ext cx="2048554" cy="406761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可扩展性高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C290C87-0728-4A03-A3E8-3A19E9B4F8AA}"/>
              </a:ext>
            </a:extLst>
          </p:cNvPr>
          <p:cNvSpPr/>
          <p:nvPr/>
        </p:nvSpPr>
        <p:spPr>
          <a:xfrm>
            <a:off x="5693372" y="5307538"/>
            <a:ext cx="2048554" cy="406761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数据安全性高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B777AB3-831A-44D3-A433-541271E6AB43}"/>
              </a:ext>
            </a:extLst>
          </p:cNvPr>
          <p:cNvSpPr/>
          <p:nvPr/>
        </p:nvSpPr>
        <p:spPr>
          <a:xfrm>
            <a:off x="8712758" y="5282875"/>
            <a:ext cx="2048554" cy="406761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计算性能强</a:t>
            </a:r>
          </a:p>
        </p:txBody>
      </p:sp>
    </p:spTree>
    <p:extLst>
      <p:ext uri="{BB962C8B-B14F-4D97-AF65-F5344CB8AC3E}">
        <p14:creationId xmlns:p14="http://schemas.microsoft.com/office/powerpoint/2010/main" val="1156553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8333522" y="36852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152F47"/>
                </a:solidFill>
              </a:rPr>
              <a:t>第三部分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125599" y="1434035"/>
            <a:ext cx="2036802" cy="2036802"/>
            <a:chOff x="8125599" y="1434035"/>
            <a:chExt cx="2036802" cy="2036802"/>
          </a:xfrm>
        </p:grpSpPr>
        <p:sp>
          <p:nvSpPr>
            <p:cNvPr id="43" name="椭圆 42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Freeform 156"/>
            <p:cNvSpPr>
              <a:spLocks noChangeAspect="1" noEditPoints="1"/>
            </p:cNvSpPr>
            <p:nvPr/>
          </p:nvSpPr>
          <p:spPr bwMode="auto">
            <a:xfrm>
              <a:off x="8496720" y="1860953"/>
              <a:ext cx="1264579" cy="1154820"/>
            </a:xfrm>
            <a:custGeom>
              <a:avLst/>
              <a:gdLst>
                <a:gd name="T0" fmla="*/ 37 w 112"/>
                <a:gd name="T1" fmla="*/ 58 h 102"/>
                <a:gd name="T2" fmla="*/ 69 w 112"/>
                <a:gd name="T3" fmla="*/ 52 h 102"/>
                <a:gd name="T4" fmla="*/ 70 w 112"/>
                <a:gd name="T5" fmla="*/ 32 h 102"/>
                <a:gd name="T6" fmla="*/ 80 w 112"/>
                <a:gd name="T7" fmla="*/ 0 h 102"/>
                <a:gd name="T8" fmla="*/ 103 w 112"/>
                <a:gd name="T9" fmla="*/ 24 h 102"/>
                <a:gd name="T10" fmla="*/ 73 w 112"/>
                <a:gd name="T11" fmla="*/ 65 h 102"/>
                <a:gd name="T12" fmla="*/ 42 w 112"/>
                <a:gd name="T13" fmla="*/ 72 h 102"/>
                <a:gd name="T14" fmla="*/ 21 w 112"/>
                <a:gd name="T15" fmla="*/ 101 h 102"/>
                <a:gd name="T16" fmla="*/ 0 w 112"/>
                <a:gd name="T17" fmla="*/ 40 h 102"/>
                <a:gd name="T18" fmla="*/ 1 w 112"/>
                <a:gd name="T19" fmla="*/ 56 h 102"/>
                <a:gd name="T20" fmla="*/ 13 w 112"/>
                <a:gd name="T21" fmla="*/ 49 h 102"/>
                <a:gd name="T22" fmla="*/ 27 w 112"/>
                <a:gd name="T23" fmla="*/ 57 h 102"/>
                <a:gd name="T24" fmla="*/ 29 w 112"/>
                <a:gd name="T25" fmla="*/ 37 h 102"/>
                <a:gd name="T26" fmla="*/ 13 w 112"/>
                <a:gd name="T27" fmla="*/ 40 h 102"/>
                <a:gd name="T28" fmla="*/ 96 w 112"/>
                <a:gd name="T29" fmla="*/ 62 h 102"/>
                <a:gd name="T30" fmla="*/ 81 w 112"/>
                <a:gd name="T31" fmla="*/ 77 h 102"/>
                <a:gd name="T32" fmla="*/ 96 w 112"/>
                <a:gd name="T33" fmla="*/ 92 h 102"/>
                <a:gd name="T34" fmla="*/ 112 w 112"/>
                <a:gd name="T35" fmla="*/ 77 h 102"/>
                <a:gd name="T36" fmla="*/ 96 w 112"/>
                <a:gd name="T37" fmla="*/ 62 h 102"/>
                <a:gd name="T38" fmla="*/ 96 w 112"/>
                <a:gd name="T39" fmla="*/ 70 h 102"/>
                <a:gd name="T40" fmla="*/ 89 w 112"/>
                <a:gd name="T41" fmla="*/ 77 h 102"/>
                <a:gd name="T42" fmla="*/ 96 w 112"/>
                <a:gd name="T43" fmla="*/ 84 h 102"/>
                <a:gd name="T44" fmla="*/ 103 w 112"/>
                <a:gd name="T45" fmla="*/ 77 h 102"/>
                <a:gd name="T46" fmla="*/ 70 w 112"/>
                <a:gd name="T47" fmla="*/ 74 h 102"/>
                <a:gd name="T48" fmla="*/ 60 w 112"/>
                <a:gd name="T49" fmla="*/ 82 h 102"/>
                <a:gd name="T50" fmla="*/ 45 w 112"/>
                <a:gd name="T51" fmla="*/ 83 h 102"/>
                <a:gd name="T52" fmla="*/ 46 w 112"/>
                <a:gd name="T53" fmla="*/ 97 h 102"/>
                <a:gd name="T54" fmla="*/ 62 w 112"/>
                <a:gd name="T55" fmla="*/ 92 h 102"/>
                <a:gd name="T56" fmla="*/ 77 w 112"/>
                <a:gd name="T57" fmla="*/ 98 h 102"/>
                <a:gd name="T58" fmla="*/ 70 w 112"/>
                <a:gd name="T59" fmla="*/ 74 h 102"/>
                <a:gd name="T60" fmla="*/ 40 w 112"/>
                <a:gd name="T61" fmla="*/ 21 h 102"/>
                <a:gd name="T62" fmla="*/ 40 w 112"/>
                <a:gd name="T63" fmla="*/ 43 h 102"/>
                <a:gd name="T64" fmla="*/ 62 w 112"/>
                <a:gd name="T65" fmla="*/ 43 h 102"/>
                <a:gd name="T66" fmla="*/ 62 w 112"/>
                <a:gd name="T67" fmla="*/ 21 h 102"/>
                <a:gd name="T68" fmla="*/ 56 w 112"/>
                <a:gd name="T69" fmla="*/ 27 h 102"/>
                <a:gd name="T70" fmla="*/ 46 w 112"/>
                <a:gd name="T71" fmla="*/ 27 h 102"/>
                <a:gd name="T72" fmla="*/ 46 w 112"/>
                <a:gd name="T73" fmla="*/ 36 h 102"/>
                <a:gd name="T74" fmla="*/ 56 w 112"/>
                <a:gd name="T75" fmla="*/ 36 h 102"/>
                <a:gd name="T76" fmla="*/ 56 w 112"/>
                <a:gd name="T77" fmla="*/ 2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02">
                  <a:moveTo>
                    <a:pt x="21" y="101"/>
                  </a:moveTo>
                  <a:cubicBezTo>
                    <a:pt x="12" y="74"/>
                    <a:pt x="22" y="64"/>
                    <a:pt x="37" y="58"/>
                  </a:cubicBezTo>
                  <a:cubicBezTo>
                    <a:pt x="43" y="57"/>
                    <a:pt x="49" y="56"/>
                    <a:pt x="55" y="55"/>
                  </a:cubicBezTo>
                  <a:cubicBezTo>
                    <a:pt x="60" y="54"/>
                    <a:pt x="65" y="53"/>
                    <a:pt x="69" y="52"/>
                  </a:cubicBezTo>
                  <a:cubicBezTo>
                    <a:pt x="78" y="50"/>
                    <a:pt x="84" y="44"/>
                    <a:pt x="81" y="30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100" y="52"/>
                    <a:pt x="89" y="61"/>
                    <a:pt x="73" y="65"/>
                  </a:cubicBezTo>
                  <a:cubicBezTo>
                    <a:pt x="68" y="67"/>
                    <a:pt x="62" y="68"/>
                    <a:pt x="57" y="68"/>
                  </a:cubicBezTo>
                  <a:cubicBezTo>
                    <a:pt x="52" y="69"/>
                    <a:pt x="46" y="70"/>
                    <a:pt x="42" y="72"/>
                  </a:cubicBezTo>
                  <a:cubicBezTo>
                    <a:pt x="33" y="74"/>
                    <a:pt x="29" y="80"/>
                    <a:pt x="34" y="97"/>
                  </a:cubicBezTo>
                  <a:cubicBezTo>
                    <a:pt x="21" y="101"/>
                    <a:pt x="21" y="101"/>
                    <a:pt x="21" y="101"/>
                  </a:cubicBezTo>
                  <a:close/>
                  <a:moveTo>
                    <a:pt x="2" y="3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1"/>
                    <a:pt x="6" y="43"/>
                    <a:pt x="8" y="45"/>
                  </a:cubicBezTo>
                  <a:cubicBezTo>
                    <a:pt x="6" y="48"/>
                    <a:pt x="3" y="52"/>
                    <a:pt x="1" y="56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9" y="56"/>
                    <a:pt x="11" y="52"/>
                    <a:pt x="13" y="49"/>
                  </a:cubicBezTo>
                  <a:cubicBezTo>
                    <a:pt x="16" y="53"/>
                    <a:pt x="19" y="56"/>
                    <a:pt x="21" y="60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4" y="52"/>
                    <a:pt x="22" y="48"/>
                    <a:pt x="18" y="44"/>
                  </a:cubicBezTo>
                  <a:cubicBezTo>
                    <a:pt x="21" y="41"/>
                    <a:pt x="25" y="39"/>
                    <a:pt x="29" y="37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1" y="33"/>
                    <a:pt x="17" y="36"/>
                    <a:pt x="13" y="40"/>
                  </a:cubicBezTo>
                  <a:cubicBezTo>
                    <a:pt x="10" y="37"/>
                    <a:pt x="6" y="35"/>
                    <a:pt x="2" y="34"/>
                  </a:cubicBezTo>
                  <a:close/>
                  <a:moveTo>
                    <a:pt x="96" y="62"/>
                  </a:moveTo>
                  <a:cubicBezTo>
                    <a:pt x="92" y="62"/>
                    <a:pt x="88" y="63"/>
                    <a:pt x="85" y="66"/>
                  </a:cubicBezTo>
                  <a:cubicBezTo>
                    <a:pt x="82" y="69"/>
                    <a:pt x="81" y="73"/>
                    <a:pt x="81" y="77"/>
                  </a:cubicBezTo>
                  <a:cubicBezTo>
                    <a:pt x="81" y="81"/>
                    <a:pt x="82" y="85"/>
                    <a:pt x="85" y="88"/>
                  </a:cubicBezTo>
                  <a:cubicBezTo>
                    <a:pt x="88" y="91"/>
                    <a:pt x="92" y="92"/>
                    <a:pt x="96" y="92"/>
                  </a:cubicBezTo>
                  <a:cubicBezTo>
                    <a:pt x="100" y="92"/>
                    <a:pt x="104" y="91"/>
                    <a:pt x="107" y="88"/>
                  </a:cubicBezTo>
                  <a:cubicBezTo>
                    <a:pt x="110" y="85"/>
                    <a:pt x="112" y="81"/>
                    <a:pt x="112" y="77"/>
                  </a:cubicBezTo>
                  <a:cubicBezTo>
                    <a:pt x="112" y="73"/>
                    <a:pt x="110" y="69"/>
                    <a:pt x="107" y="66"/>
                  </a:cubicBezTo>
                  <a:cubicBezTo>
                    <a:pt x="104" y="63"/>
                    <a:pt x="100" y="62"/>
                    <a:pt x="96" y="62"/>
                  </a:cubicBezTo>
                  <a:close/>
                  <a:moveTo>
                    <a:pt x="101" y="72"/>
                  </a:moveTo>
                  <a:cubicBezTo>
                    <a:pt x="100" y="71"/>
                    <a:pt x="98" y="70"/>
                    <a:pt x="96" y="70"/>
                  </a:cubicBezTo>
                  <a:cubicBezTo>
                    <a:pt x="94" y="70"/>
                    <a:pt x="93" y="71"/>
                    <a:pt x="91" y="72"/>
                  </a:cubicBezTo>
                  <a:cubicBezTo>
                    <a:pt x="90" y="73"/>
                    <a:pt x="89" y="75"/>
                    <a:pt x="89" y="77"/>
                  </a:cubicBezTo>
                  <a:cubicBezTo>
                    <a:pt x="89" y="79"/>
                    <a:pt x="90" y="81"/>
                    <a:pt x="91" y="82"/>
                  </a:cubicBezTo>
                  <a:cubicBezTo>
                    <a:pt x="93" y="83"/>
                    <a:pt x="94" y="84"/>
                    <a:pt x="96" y="84"/>
                  </a:cubicBezTo>
                  <a:cubicBezTo>
                    <a:pt x="98" y="84"/>
                    <a:pt x="100" y="83"/>
                    <a:pt x="101" y="82"/>
                  </a:cubicBezTo>
                  <a:cubicBezTo>
                    <a:pt x="102" y="81"/>
                    <a:pt x="103" y="79"/>
                    <a:pt x="103" y="77"/>
                  </a:cubicBezTo>
                  <a:cubicBezTo>
                    <a:pt x="103" y="75"/>
                    <a:pt x="102" y="73"/>
                    <a:pt x="101" y="72"/>
                  </a:cubicBezTo>
                  <a:close/>
                  <a:moveTo>
                    <a:pt x="70" y="74"/>
                  </a:moveTo>
                  <a:cubicBezTo>
                    <a:pt x="63" y="73"/>
                    <a:pt x="63" y="73"/>
                    <a:pt x="63" y="73"/>
                  </a:cubicBezTo>
                  <a:cubicBezTo>
                    <a:pt x="62" y="76"/>
                    <a:pt x="61" y="79"/>
                    <a:pt x="60" y="82"/>
                  </a:cubicBezTo>
                  <a:cubicBezTo>
                    <a:pt x="56" y="80"/>
                    <a:pt x="52" y="78"/>
                    <a:pt x="48" y="77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9" y="84"/>
                    <a:pt x="53" y="86"/>
                    <a:pt x="56" y="88"/>
                  </a:cubicBezTo>
                  <a:cubicBezTo>
                    <a:pt x="53" y="91"/>
                    <a:pt x="50" y="94"/>
                    <a:pt x="46" y="97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4" y="99"/>
                    <a:pt x="58" y="96"/>
                    <a:pt x="62" y="92"/>
                  </a:cubicBezTo>
                  <a:cubicBezTo>
                    <a:pt x="65" y="94"/>
                    <a:pt x="68" y="98"/>
                    <a:pt x="71" y="10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3" y="93"/>
                    <a:pt x="70" y="89"/>
                    <a:pt x="65" y="86"/>
                  </a:cubicBezTo>
                  <a:cubicBezTo>
                    <a:pt x="67" y="82"/>
                    <a:pt x="69" y="78"/>
                    <a:pt x="70" y="74"/>
                  </a:cubicBezTo>
                  <a:close/>
                  <a:moveTo>
                    <a:pt x="51" y="16"/>
                  </a:moveTo>
                  <a:cubicBezTo>
                    <a:pt x="47" y="16"/>
                    <a:pt x="43" y="18"/>
                    <a:pt x="40" y="21"/>
                  </a:cubicBezTo>
                  <a:cubicBezTo>
                    <a:pt x="37" y="23"/>
                    <a:pt x="36" y="27"/>
                    <a:pt x="36" y="32"/>
                  </a:cubicBezTo>
                  <a:cubicBezTo>
                    <a:pt x="36" y="36"/>
                    <a:pt x="37" y="40"/>
                    <a:pt x="40" y="43"/>
                  </a:cubicBezTo>
                  <a:cubicBezTo>
                    <a:pt x="43" y="45"/>
                    <a:pt x="47" y="47"/>
                    <a:pt x="51" y="47"/>
                  </a:cubicBezTo>
                  <a:cubicBezTo>
                    <a:pt x="55" y="47"/>
                    <a:pt x="59" y="45"/>
                    <a:pt x="62" y="43"/>
                  </a:cubicBezTo>
                  <a:cubicBezTo>
                    <a:pt x="65" y="40"/>
                    <a:pt x="67" y="36"/>
                    <a:pt x="67" y="32"/>
                  </a:cubicBezTo>
                  <a:cubicBezTo>
                    <a:pt x="67" y="27"/>
                    <a:pt x="65" y="23"/>
                    <a:pt x="62" y="21"/>
                  </a:cubicBezTo>
                  <a:cubicBezTo>
                    <a:pt x="59" y="18"/>
                    <a:pt x="55" y="16"/>
                    <a:pt x="51" y="16"/>
                  </a:cubicBezTo>
                  <a:close/>
                  <a:moveTo>
                    <a:pt x="56" y="27"/>
                  </a:moveTo>
                  <a:cubicBezTo>
                    <a:pt x="55" y="26"/>
                    <a:pt x="53" y="25"/>
                    <a:pt x="51" y="25"/>
                  </a:cubicBezTo>
                  <a:cubicBezTo>
                    <a:pt x="49" y="25"/>
                    <a:pt x="48" y="26"/>
                    <a:pt x="46" y="27"/>
                  </a:cubicBezTo>
                  <a:cubicBezTo>
                    <a:pt x="45" y="28"/>
                    <a:pt x="44" y="30"/>
                    <a:pt x="44" y="32"/>
                  </a:cubicBezTo>
                  <a:cubicBezTo>
                    <a:pt x="44" y="33"/>
                    <a:pt x="45" y="35"/>
                    <a:pt x="46" y="36"/>
                  </a:cubicBezTo>
                  <a:cubicBezTo>
                    <a:pt x="48" y="38"/>
                    <a:pt x="49" y="38"/>
                    <a:pt x="51" y="38"/>
                  </a:cubicBezTo>
                  <a:cubicBezTo>
                    <a:pt x="53" y="38"/>
                    <a:pt x="55" y="38"/>
                    <a:pt x="56" y="36"/>
                  </a:cubicBezTo>
                  <a:cubicBezTo>
                    <a:pt x="57" y="35"/>
                    <a:pt x="58" y="33"/>
                    <a:pt x="58" y="32"/>
                  </a:cubicBezTo>
                  <a:cubicBezTo>
                    <a:pt x="58" y="30"/>
                    <a:pt x="57" y="28"/>
                    <a:pt x="56" y="2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A1AEF8B2-A248-41B6-BD77-C8941FDDA690}"/>
              </a:ext>
            </a:extLst>
          </p:cNvPr>
          <p:cNvSpPr txBox="1"/>
          <p:nvPr/>
        </p:nvSpPr>
        <p:spPr>
          <a:xfrm>
            <a:off x="6627929" y="4204904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kern="100" dirty="0">
                <a:solidFill>
                  <a:srgbClr val="152F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研究成果与应用</a:t>
            </a:r>
            <a:endParaRPr lang="zh-CN" altLang="zh-CN" sz="5400" b="1" kern="100" dirty="0">
              <a:solidFill>
                <a:srgbClr val="152F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047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59"/>
          <p:cNvSpPr txBox="1">
            <a:spLocks noChangeArrowheads="1"/>
          </p:cNvSpPr>
          <p:nvPr/>
        </p:nvSpPr>
        <p:spPr bwMode="auto">
          <a:xfrm flipH="1">
            <a:off x="4439816" y="5338288"/>
            <a:ext cx="3312368" cy="64633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defRPr/>
            </a:pPr>
            <a:r>
              <a:rPr lang="zh-CN" altLang="en-US" sz="3600" b="1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 </a:t>
            </a:r>
            <a:r>
              <a:rPr lang="en-US" altLang="zh-CN" sz="3600" b="1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en-US" altLang="zh-CN" sz="24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en-US" altLang="ko-KR" sz="2400" kern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4307449" y="5338287"/>
            <a:ext cx="354673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854184" y="5338287"/>
            <a:ext cx="0" cy="6719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4307449" y="6010255"/>
            <a:ext cx="354673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4307447" y="5338287"/>
            <a:ext cx="0" cy="6719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55E39DE-AD9A-4769-A30B-4D5B3AD8D018}"/>
              </a:ext>
            </a:extLst>
          </p:cNvPr>
          <p:cNvGrpSpPr/>
          <p:nvPr/>
        </p:nvGrpSpPr>
        <p:grpSpPr>
          <a:xfrm>
            <a:off x="6203203" y="1410204"/>
            <a:ext cx="1731463" cy="1467348"/>
            <a:chOff x="6167385" y="1753352"/>
            <a:chExt cx="1731463" cy="1467348"/>
          </a:xfrm>
        </p:grpSpPr>
        <p:sp>
          <p:nvSpPr>
            <p:cNvPr id="12" name="矩形 11"/>
            <p:cNvSpPr/>
            <p:nvPr/>
          </p:nvSpPr>
          <p:spPr>
            <a:xfrm>
              <a:off x="6167385" y="2759035"/>
              <a:ext cx="173146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  <a:defRPr/>
              </a:pPr>
              <a:r>
                <a:rPr lang="zh-CN" altLang="en-US" sz="2400" b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成果与应用</a:t>
              </a:r>
              <a:endParaRPr lang="zh-CN" altLang="zh-CN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>
              <a:off x="6514628" y="1753352"/>
              <a:ext cx="988080" cy="85179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830573" y="202036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CF2B0A4-178D-4D74-83A5-2E7E93E73504}"/>
              </a:ext>
            </a:extLst>
          </p:cNvPr>
          <p:cNvGrpSpPr/>
          <p:nvPr/>
        </p:nvGrpSpPr>
        <p:grpSpPr>
          <a:xfrm>
            <a:off x="3963567" y="1410204"/>
            <a:ext cx="1731463" cy="1467348"/>
            <a:chOff x="6167385" y="1753352"/>
            <a:chExt cx="1731463" cy="146734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74BCC48-D61A-4811-8CF8-FE46B8A683F8}"/>
                </a:ext>
              </a:extLst>
            </p:cNvPr>
            <p:cNvSpPr/>
            <p:nvPr/>
          </p:nvSpPr>
          <p:spPr>
            <a:xfrm>
              <a:off x="6167385" y="2759035"/>
              <a:ext cx="173146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  <a:defRPr/>
              </a:pPr>
              <a:r>
                <a:rPr lang="zh-CN" altLang="en-US" sz="2400" b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研究内容</a:t>
              </a:r>
              <a:endParaRPr lang="zh-CN" altLang="zh-CN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等腰三角形 45">
              <a:extLst>
                <a:ext uri="{FF2B5EF4-FFF2-40B4-BE49-F238E27FC236}">
                  <a16:creationId xmlns:a16="http://schemas.microsoft.com/office/drawing/2014/main" id="{5682B1D8-07A5-40DD-81A5-B655D8F4D1A7}"/>
                </a:ext>
              </a:extLst>
            </p:cNvPr>
            <p:cNvSpPr/>
            <p:nvPr/>
          </p:nvSpPr>
          <p:spPr>
            <a:xfrm>
              <a:off x="6514628" y="1753352"/>
              <a:ext cx="988080" cy="85179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D8A6494-4870-4122-BEBB-C25C97AAF543}"/>
                </a:ext>
              </a:extLst>
            </p:cNvPr>
            <p:cNvSpPr txBox="1"/>
            <p:nvPr/>
          </p:nvSpPr>
          <p:spPr>
            <a:xfrm>
              <a:off x="6830573" y="202036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6726669-4DD4-4D22-B43D-B30763D86686}"/>
              </a:ext>
            </a:extLst>
          </p:cNvPr>
          <p:cNvGrpSpPr/>
          <p:nvPr/>
        </p:nvGrpSpPr>
        <p:grpSpPr>
          <a:xfrm>
            <a:off x="8442840" y="1410204"/>
            <a:ext cx="1731463" cy="1467348"/>
            <a:chOff x="6167385" y="1753352"/>
            <a:chExt cx="1731463" cy="1467348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0059EA3-0C70-49D5-91F0-D5802A782C8F}"/>
                </a:ext>
              </a:extLst>
            </p:cNvPr>
            <p:cNvSpPr/>
            <p:nvPr/>
          </p:nvSpPr>
          <p:spPr>
            <a:xfrm>
              <a:off x="6167385" y="2759035"/>
              <a:ext cx="173146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  <a:defRPr/>
              </a:pPr>
              <a:r>
                <a:rPr lang="zh-CN" altLang="en-US" sz="2400" b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总结</a:t>
              </a:r>
              <a:endParaRPr lang="zh-CN" altLang="zh-CN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E9C32E10-C8B1-417B-A1E8-DC0E45D8D35E}"/>
                </a:ext>
              </a:extLst>
            </p:cNvPr>
            <p:cNvSpPr/>
            <p:nvPr/>
          </p:nvSpPr>
          <p:spPr>
            <a:xfrm>
              <a:off x="6514628" y="1753352"/>
              <a:ext cx="988080" cy="85179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4E8AA36D-9837-481F-88D6-B97A371CD4A0}"/>
                </a:ext>
              </a:extLst>
            </p:cNvPr>
            <p:cNvSpPr txBox="1"/>
            <p:nvPr/>
          </p:nvSpPr>
          <p:spPr>
            <a:xfrm>
              <a:off x="6830573" y="202036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86BB98C-BFF9-465F-944C-B56DD1C281F1}"/>
              </a:ext>
            </a:extLst>
          </p:cNvPr>
          <p:cNvGrpSpPr/>
          <p:nvPr/>
        </p:nvGrpSpPr>
        <p:grpSpPr>
          <a:xfrm>
            <a:off x="1723931" y="1410204"/>
            <a:ext cx="1731463" cy="1467348"/>
            <a:chOff x="6167385" y="1753352"/>
            <a:chExt cx="1731463" cy="146734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BEE8BD7-B783-4C93-8EFD-B0246ADBBC48}"/>
                </a:ext>
              </a:extLst>
            </p:cNvPr>
            <p:cNvSpPr/>
            <p:nvPr/>
          </p:nvSpPr>
          <p:spPr>
            <a:xfrm>
              <a:off x="6167385" y="2759035"/>
              <a:ext cx="173146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  <a:defRPr/>
              </a:pPr>
              <a:r>
                <a:rPr lang="zh-CN" altLang="en-US" sz="2400" b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绪论</a:t>
              </a:r>
              <a:endParaRPr lang="zh-CN" altLang="zh-CN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9EB78ED4-A273-4137-8460-57A2656AA28D}"/>
                </a:ext>
              </a:extLst>
            </p:cNvPr>
            <p:cNvSpPr/>
            <p:nvPr/>
          </p:nvSpPr>
          <p:spPr>
            <a:xfrm>
              <a:off x="6514628" y="1753352"/>
              <a:ext cx="988080" cy="85179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D58D0A0E-D0F7-4FB2-896C-3DFEF1B16CEB}"/>
                </a:ext>
              </a:extLst>
            </p:cNvPr>
            <p:cNvSpPr txBox="1"/>
            <p:nvPr/>
          </p:nvSpPr>
          <p:spPr>
            <a:xfrm>
              <a:off x="6830573" y="202036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687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9C0671-965C-48E3-AA69-77F4080A6F02}"/>
              </a:ext>
            </a:extLst>
          </p:cNvPr>
          <p:cNvCxnSpPr>
            <a:cxnSpLocks/>
          </p:cNvCxnSpPr>
          <p:nvPr/>
        </p:nvCxnSpPr>
        <p:spPr>
          <a:xfrm>
            <a:off x="2055215" y="689521"/>
            <a:ext cx="9407757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3">
            <a:extLst>
              <a:ext uri="{FF2B5EF4-FFF2-40B4-BE49-F238E27FC236}">
                <a16:creationId xmlns:a16="http://schemas.microsoft.com/office/drawing/2014/main" id="{14544145-15C7-406E-802E-EF43561D0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8652" y="98992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研究成果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0EB2174-20E2-4373-96F2-CA6DF7F73CA0}"/>
              </a:ext>
            </a:extLst>
          </p:cNvPr>
          <p:cNvGrpSpPr/>
          <p:nvPr/>
        </p:nvGrpSpPr>
        <p:grpSpPr>
          <a:xfrm>
            <a:off x="5384017" y="173318"/>
            <a:ext cx="263341" cy="395013"/>
            <a:chOff x="5284519" y="1508166"/>
            <a:chExt cx="213756" cy="427512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0F63DF1-4BE3-49D2-802C-B346D356BE13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684E7CB-E32E-419F-A537-FCF267FA7DC6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8A38251E-1747-4C10-A28B-E24BBA067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968955"/>
              </p:ext>
            </p:extLst>
          </p:nvPr>
        </p:nvGraphicFramePr>
        <p:xfrm>
          <a:off x="0" y="0"/>
          <a:ext cx="1908313" cy="685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13">
                  <a:extLst>
                    <a:ext uri="{9D8B030D-6E8A-4147-A177-3AD203B41FA5}">
                      <a16:colId xmlns:a16="http://schemas.microsoft.com/office/drawing/2014/main" val="1734148431"/>
                    </a:ext>
                  </a:extLst>
                </a:gridCol>
              </a:tblGrid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2541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0177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83339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研究内容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7213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</a:rPr>
                        <a:t>成果与应用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2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220474"/>
                  </a:ext>
                </a:extLst>
              </a:tr>
              <a:tr h="10036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总结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792344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7436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83614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ABC2F18-CF62-48E0-B046-5D6AA9FDD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216901"/>
              </p:ext>
            </p:extLst>
          </p:nvPr>
        </p:nvGraphicFramePr>
        <p:xfrm>
          <a:off x="7319335" y="1487991"/>
          <a:ext cx="4496684" cy="2681991"/>
        </p:xfrm>
        <a:graphic>
          <a:graphicData uri="http://schemas.openxmlformats.org/drawingml/2006/table">
            <a:tbl>
              <a:tblPr firstRow="1" firstCol="1" bandRow="1"/>
              <a:tblGrid>
                <a:gridCol w="1410015">
                  <a:extLst>
                    <a:ext uri="{9D8B030D-6E8A-4147-A177-3AD203B41FA5}">
                      <a16:colId xmlns:a16="http://schemas.microsoft.com/office/drawing/2014/main" val="443990359"/>
                    </a:ext>
                  </a:extLst>
                </a:gridCol>
                <a:gridCol w="966509">
                  <a:extLst>
                    <a:ext uri="{9D8B030D-6E8A-4147-A177-3AD203B41FA5}">
                      <a16:colId xmlns:a16="http://schemas.microsoft.com/office/drawing/2014/main" val="2558920620"/>
                    </a:ext>
                  </a:extLst>
                </a:gridCol>
                <a:gridCol w="2120160">
                  <a:extLst>
                    <a:ext uri="{9D8B030D-6E8A-4147-A177-3AD203B41FA5}">
                      <a16:colId xmlns:a16="http://schemas.microsoft.com/office/drawing/2014/main" val="2767271798"/>
                    </a:ext>
                  </a:extLst>
                </a:gridCol>
              </a:tblGrid>
              <a:tr h="480248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特征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数据质量控制前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数据质量控制后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898316"/>
                  </a:ext>
                </a:extLst>
              </a:tr>
              <a:tr h="239130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客运里程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38.31%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30.91%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3853102"/>
                  </a:ext>
                </a:extLst>
              </a:tr>
              <a:tr h="239130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百公里油耗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10.69%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7.19%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856735"/>
                  </a:ext>
                </a:extLst>
              </a:tr>
              <a:tr h="239130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CRSB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7.61%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10.31%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305642"/>
                  </a:ext>
                </a:extLst>
              </a:tr>
              <a:tr h="239130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公交站点数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7.85%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6.67%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368762"/>
                  </a:ext>
                </a:extLst>
              </a:tr>
              <a:tr h="239130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最高温度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4.17%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4.99%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979722"/>
                  </a:ext>
                </a:extLst>
              </a:tr>
              <a:tr h="239130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最低温度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5.47%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6.12%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053423"/>
                  </a:ext>
                </a:extLst>
              </a:tr>
              <a:tr h="239130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是否雨雪天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0.84%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0.674%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137100"/>
                  </a:ext>
                </a:extLst>
              </a:tr>
              <a:tr h="239130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星期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15.99%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6.74%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933039"/>
                  </a:ext>
                </a:extLst>
              </a:tr>
              <a:tr h="239130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是否节假日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10.79%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5.97%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1846679"/>
                  </a:ext>
                </a:extLst>
              </a:tr>
            </a:tbl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A9964AA-0936-47B7-9CB5-1C72499D66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587462"/>
              </p:ext>
            </p:extLst>
          </p:nvPr>
        </p:nvGraphicFramePr>
        <p:xfrm>
          <a:off x="2122845" y="1432824"/>
          <a:ext cx="5029200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6" name="Visio" r:id="rId4" imgW="6655422" imgH="3718699" progId="Visio.Drawing.11">
                  <p:embed/>
                </p:oleObj>
              </mc:Choice>
              <mc:Fallback>
                <p:oleObj name="Visio" r:id="rId4" imgW="6655422" imgH="371869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2845" y="1432824"/>
                        <a:ext cx="5029200" cy="280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22A30D0-F814-4C5E-868F-5E1DD23A7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303917"/>
              </p:ext>
            </p:extLst>
          </p:nvPr>
        </p:nvGraphicFramePr>
        <p:xfrm>
          <a:off x="2336644" y="4487449"/>
          <a:ext cx="9445150" cy="2175705"/>
        </p:xfrm>
        <a:graphic>
          <a:graphicData uri="http://schemas.openxmlformats.org/drawingml/2006/table">
            <a:tbl>
              <a:tblPr firstRow="1" firstCol="1" bandRow="1"/>
              <a:tblGrid>
                <a:gridCol w="2294784">
                  <a:extLst>
                    <a:ext uri="{9D8B030D-6E8A-4147-A177-3AD203B41FA5}">
                      <a16:colId xmlns:a16="http://schemas.microsoft.com/office/drawing/2014/main" val="1263744525"/>
                    </a:ext>
                  </a:extLst>
                </a:gridCol>
                <a:gridCol w="1935284">
                  <a:extLst>
                    <a:ext uri="{9D8B030D-6E8A-4147-A177-3AD203B41FA5}">
                      <a16:colId xmlns:a16="http://schemas.microsoft.com/office/drawing/2014/main" val="3732162667"/>
                    </a:ext>
                  </a:extLst>
                </a:gridCol>
                <a:gridCol w="1955656">
                  <a:extLst>
                    <a:ext uri="{9D8B030D-6E8A-4147-A177-3AD203B41FA5}">
                      <a16:colId xmlns:a16="http://schemas.microsoft.com/office/drawing/2014/main" val="4172159828"/>
                    </a:ext>
                  </a:extLst>
                </a:gridCol>
                <a:gridCol w="1548226">
                  <a:extLst>
                    <a:ext uri="{9D8B030D-6E8A-4147-A177-3AD203B41FA5}">
                      <a16:colId xmlns:a16="http://schemas.microsoft.com/office/drawing/2014/main" val="2510217913"/>
                    </a:ext>
                  </a:extLst>
                </a:gridCol>
                <a:gridCol w="1711200">
                  <a:extLst>
                    <a:ext uri="{9D8B030D-6E8A-4147-A177-3AD203B41FA5}">
                      <a16:colId xmlns:a16="http://schemas.microsoft.com/office/drawing/2014/main" val="2970724246"/>
                    </a:ext>
                  </a:extLst>
                </a:gridCol>
              </a:tblGrid>
              <a:tr h="236522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预测方法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训练集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MAE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MSE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t(s)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69954"/>
                  </a:ext>
                </a:extLst>
              </a:tr>
              <a:tr h="236522">
                <a:tc rowSpan="2"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带权随机森林模型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精简前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602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1226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0.565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608373"/>
                  </a:ext>
                </a:extLst>
              </a:tr>
              <a:tr h="2365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精简后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509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1059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0.436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665565"/>
                  </a:ext>
                </a:extLst>
              </a:tr>
              <a:tr h="236522">
                <a:tc rowSpan="2"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AdaBoost</a:t>
                      </a:r>
                      <a:r>
                        <a:rPr lang="zh-CN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模型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精简前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2193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2846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0.285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475708"/>
                  </a:ext>
                </a:extLst>
              </a:tr>
              <a:tr h="2365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精简后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1510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2064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0.233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384309"/>
                  </a:ext>
                </a:extLst>
              </a:tr>
              <a:tr h="236522">
                <a:tc rowSpan="2"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Gdboost</a:t>
                      </a:r>
                      <a:r>
                        <a:rPr lang="zh-CN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模型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精简前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1341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1818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0.158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494758"/>
                  </a:ext>
                </a:extLst>
              </a:tr>
              <a:tr h="2365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精简后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1246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1808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0.126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97709"/>
                  </a:ext>
                </a:extLst>
              </a:tr>
              <a:tr h="236522">
                <a:tc rowSpan="2"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随机森林模型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精简前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774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2078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0.476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475506"/>
                  </a:ext>
                </a:extLst>
              </a:tr>
              <a:tr h="2365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精简后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548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1027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0.388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351524"/>
                  </a:ext>
                </a:extLst>
              </a:tr>
            </a:tbl>
          </a:graphicData>
        </a:graphic>
      </p:graphicFrame>
      <p:sp>
        <p:nvSpPr>
          <p:cNvPr id="14" name="圆角矩形 31">
            <a:extLst>
              <a:ext uri="{FF2B5EF4-FFF2-40B4-BE49-F238E27FC236}">
                <a16:creationId xmlns:a16="http://schemas.microsoft.com/office/drawing/2014/main" id="{D23E075D-D74A-4E60-962F-6BCBAE025CF9}"/>
              </a:ext>
            </a:extLst>
          </p:cNvPr>
          <p:cNvSpPr/>
          <p:nvPr/>
        </p:nvSpPr>
        <p:spPr bwMode="auto">
          <a:xfrm>
            <a:off x="2113334" y="1432824"/>
            <a:ext cx="5038711" cy="2843611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15" name="圆角矩形 31">
            <a:extLst>
              <a:ext uri="{FF2B5EF4-FFF2-40B4-BE49-F238E27FC236}">
                <a16:creationId xmlns:a16="http://schemas.microsoft.com/office/drawing/2014/main" id="{BAB0E324-728D-47E0-AE43-4698DCF84FDD}"/>
              </a:ext>
            </a:extLst>
          </p:cNvPr>
          <p:cNvSpPr/>
          <p:nvPr/>
        </p:nvSpPr>
        <p:spPr bwMode="auto">
          <a:xfrm>
            <a:off x="7232513" y="1432824"/>
            <a:ext cx="4731343" cy="2843609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17" name="圆角矩形 31">
            <a:extLst>
              <a:ext uri="{FF2B5EF4-FFF2-40B4-BE49-F238E27FC236}">
                <a16:creationId xmlns:a16="http://schemas.microsoft.com/office/drawing/2014/main" id="{7AAF52A1-1005-4A46-A69D-B828CDB7A88F}"/>
              </a:ext>
            </a:extLst>
          </p:cNvPr>
          <p:cNvSpPr/>
          <p:nvPr/>
        </p:nvSpPr>
        <p:spPr bwMode="auto">
          <a:xfrm>
            <a:off x="2154583" y="4387205"/>
            <a:ext cx="9809273" cy="2376195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4E69BF-4DE0-4D28-A71B-80DC8255C0F2}"/>
              </a:ext>
            </a:extLst>
          </p:cNvPr>
          <p:cNvSpPr/>
          <p:nvPr/>
        </p:nvSpPr>
        <p:spPr>
          <a:xfrm>
            <a:off x="2055215" y="852687"/>
            <a:ext cx="971550" cy="432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标题 3">
            <a:extLst>
              <a:ext uri="{FF2B5EF4-FFF2-40B4-BE49-F238E27FC236}">
                <a16:creationId xmlns:a16="http://schemas.microsoft.com/office/drawing/2014/main" id="{767C3427-79BA-4EDC-958E-6AC8147ED67A}"/>
              </a:ext>
            </a:extLst>
          </p:cNvPr>
          <p:cNvSpPr txBox="1">
            <a:spLocks/>
          </p:cNvSpPr>
          <p:nvPr/>
        </p:nvSpPr>
        <p:spPr bwMode="auto">
          <a:xfrm>
            <a:off x="3070096" y="743476"/>
            <a:ext cx="4479280" cy="52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42875" indent="-1428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第二章 线路公交客流预测结果分析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CEA1C8D-9E80-4D57-B1D7-22645BF5773F}"/>
              </a:ext>
            </a:extLst>
          </p:cNvPr>
          <p:cNvSpPr/>
          <p:nvPr/>
        </p:nvSpPr>
        <p:spPr>
          <a:xfrm>
            <a:off x="2031689" y="1395913"/>
            <a:ext cx="356412" cy="279114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36C26E-93D7-4AAA-A50F-B5BF95D60ED6}"/>
              </a:ext>
            </a:extLst>
          </p:cNvPr>
          <p:cNvSpPr/>
          <p:nvPr/>
        </p:nvSpPr>
        <p:spPr>
          <a:xfrm>
            <a:off x="7232513" y="1293267"/>
            <a:ext cx="356412" cy="279114"/>
          </a:xfrm>
          <a:prstGeom prst="rect">
            <a:avLst/>
          </a:prstGeom>
          <a:solidFill>
            <a:srgbClr val="0D7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CA78FB7-DB9A-4F96-8FE9-BC4733AEF305}"/>
              </a:ext>
            </a:extLst>
          </p:cNvPr>
          <p:cNvSpPr/>
          <p:nvPr/>
        </p:nvSpPr>
        <p:spPr>
          <a:xfrm>
            <a:off x="2067408" y="4350294"/>
            <a:ext cx="356412" cy="2791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688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9C0671-965C-48E3-AA69-77F4080A6F02}"/>
              </a:ext>
            </a:extLst>
          </p:cNvPr>
          <p:cNvCxnSpPr>
            <a:cxnSpLocks/>
          </p:cNvCxnSpPr>
          <p:nvPr/>
        </p:nvCxnSpPr>
        <p:spPr>
          <a:xfrm>
            <a:off x="2100508" y="749869"/>
            <a:ext cx="9407757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3">
            <a:extLst>
              <a:ext uri="{FF2B5EF4-FFF2-40B4-BE49-F238E27FC236}">
                <a16:creationId xmlns:a16="http://schemas.microsoft.com/office/drawing/2014/main" id="{E59EBD43-EFD2-472C-B7A8-ADBCF314F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969" y="69167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研究成果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DEF72C5-7453-42F4-BA4C-BAD3238CA180}"/>
              </a:ext>
            </a:extLst>
          </p:cNvPr>
          <p:cNvGrpSpPr/>
          <p:nvPr/>
        </p:nvGrpSpPr>
        <p:grpSpPr>
          <a:xfrm>
            <a:off x="5372956" y="217821"/>
            <a:ext cx="263341" cy="395013"/>
            <a:chOff x="5284519" y="1508166"/>
            <a:chExt cx="213756" cy="427512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9923D4E-7AF5-4A44-BC0B-D77FEF3EE2E4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D81B01F-04FF-4793-81B1-17EF42B9FB6F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0491D82E-14A1-492A-BF3E-23EB75AAD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056168"/>
              </p:ext>
            </p:extLst>
          </p:nvPr>
        </p:nvGraphicFramePr>
        <p:xfrm>
          <a:off x="0" y="0"/>
          <a:ext cx="1908313" cy="5513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13">
                  <a:extLst>
                    <a:ext uri="{9D8B030D-6E8A-4147-A177-3AD203B41FA5}">
                      <a16:colId xmlns:a16="http://schemas.microsoft.com/office/drawing/2014/main" val="1734148431"/>
                    </a:ext>
                  </a:extLst>
                </a:gridCol>
              </a:tblGrid>
              <a:tr h="67235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2541"/>
                  </a:ext>
                </a:extLst>
              </a:tr>
              <a:tr h="67235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0177"/>
                  </a:ext>
                </a:extLst>
              </a:tr>
              <a:tr h="6723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83339"/>
                  </a:ext>
                </a:extLst>
              </a:tr>
              <a:tr h="6723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研究内容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7213"/>
                  </a:ext>
                </a:extLst>
              </a:tr>
              <a:tr h="6723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</a:rPr>
                        <a:t>成果与应用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2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220474"/>
                  </a:ext>
                </a:extLst>
              </a:tr>
              <a:tr h="8068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总结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792344"/>
                  </a:ext>
                </a:extLst>
              </a:tr>
              <a:tr h="67235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7436"/>
                  </a:ext>
                </a:extLst>
              </a:tr>
              <a:tr h="67235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8361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0F9532C-5C82-49BA-BBA6-CB2273191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099" y="162035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13B397C-AB6C-48A9-BF72-0D2ADBB6D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662057"/>
              </p:ext>
            </p:extLst>
          </p:nvPr>
        </p:nvGraphicFramePr>
        <p:xfrm>
          <a:off x="6699612" y="1646429"/>
          <a:ext cx="5346700" cy="269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1" name="Visio" r:id="rId4" imgW="6187233" imgH="3117688" progId="Visio.Drawing.11">
                  <p:embed/>
                </p:oleObj>
              </mc:Choice>
              <mc:Fallback>
                <p:oleObj name="Visio" r:id="rId4" imgW="6187233" imgH="311768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612" y="1646429"/>
                        <a:ext cx="5346700" cy="269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EF13750-CCBF-4D00-9EED-F118D380E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425809"/>
              </p:ext>
            </p:extLst>
          </p:nvPr>
        </p:nvGraphicFramePr>
        <p:xfrm>
          <a:off x="2491329" y="4844866"/>
          <a:ext cx="9302789" cy="1303724"/>
        </p:xfrm>
        <a:graphic>
          <a:graphicData uri="http://schemas.openxmlformats.org/drawingml/2006/table">
            <a:tbl>
              <a:tblPr firstRow="1" firstCol="1" bandRow="1"/>
              <a:tblGrid>
                <a:gridCol w="1279132">
                  <a:extLst>
                    <a:ext uri="{9D8B030D-6E8A-4147-A177-3AD203B41FA5}">
                      <a16:colId xmlns:a16="http://schemas.microsoft.com/office/drawing/2014/main" val="573236630"/>
                    </a:ext>
                  </a:extLst>
                </a:gridCol>
                <a:gridCol w="932336">
                  <a:extLst>
                    <a:ext uri="{9D8B030D-6E8A-4147-A177-3AD203B41FA5}">
                      <a16:colId xmlns:a16="http://schemas.microsoft.com/office/drawing/2014/main" val="3787779167"/>
                    </a:ext>
                  </a:extLst>
                </a:gridCol>
                <a:gridCol w="887057">
                  <a:extLst>
                    <a:ext uri="{9D8B030D-6E8A-4147-A177-3AD203B41FA5}">
                      <a16:colId xmlns:a16="http://schemas.microsoft.com/office/drawing/2014/main" val="438504394"/>
                    </a:ext>
                  </a:extLst>
                </a:gridCol>
                <a:gridCol w="887057">
                  <a:extLst>
                    <a:ext uri="{9D8B030D-6E8A-4147-A177-3AD203B41FA5}">
                      <a16:colId xmlns:a16="http://schemas.microsoft.com/office/drawing/2014/main" val="120380736"/>
                    </a:ext>
                  </a:extLst>
                </a:gridCol>
                <a:gridCol w="887057">
                  <a:extLst>
                    <a:ext uri="{9D8B030D-6E8A-4147-A177-3AD203B41FA5}">
                      <a16:colId xmlns:a16="http://schemas.microsoft.com/office/drawing/2014/main" val="2575270554"/>
                    </a:ext>
                  </a:extLst>
                </a:gridCol>
                <a:gridCol w="886030">
                  <a:extLst>
                    <a:ext uri="{9D8B030D-6E8A-4147-A177-3AD203B41FA5}">
                      <a16:colId xmlns:a16="http://schemas.microsoft.com/office/drawing/2014/main" val="3087897631"/>
                    </a:ext>
                  </a:extLst>
                </a:gridCol>
                <a:gridCol w="886030">
                  <a:extLst>
                    <a:ext uri="{9D8B030D-6E8A-4147-A177-3AD203B41FA5}">
                      <a16:colId xmlns:a16="http://schemas.microsoft.com/office/drawing/2014/main" val="1750346313"/>
                    </a:ext>
                  </a:extLst>
                </a:gridCol>
                <a:gridCol w="886030">
                  <a:extLst>
                    <a:ext uri="{9D8B030D-6E8A-4147-A177-3AD203B41FA5}">
                      <a16:colId xmlns:a16="http://schemas.microsoft.com/office/drawing/2014/main" val="841859997"/>
                    </a:ext>
                  </a:extLst>
                </a:gridCol>
                <a:gridCol w="886030">
                  <a:extLst>
                    <a:ext uri="{9D8B030D-6E8A-4147-A177-3AD203B41FA5}">
                      <a16:colId xmlns:a16="http://schemas.microsoft.com/office/drawing/2014/main" val="3454393059"/>
                    </a:ext>
                  </a:extLst>
                </a:gridCol>
                <a:gridCol w="886030">
                  <a:extLst>
                    <a:ext uri="{9D8B030D-6E8A-4147-A177-3AD203B41FA5}">
                      <a16:colId xmlns:a16="http://schemas.microsoft.com/office/drawing/2014/main" val="984001855"/>
                    </a:ext>
                  </a:extLst>
                </a:gridCol>
              </a:tblGrid>
              <a:tr h="205926"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预测性能指标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MAE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MSE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MAPE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MSP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模型训练时间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(s)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653232"/>
                  </a:ext>
                </a:extLst>
              </a:tr>
              <a:tr h="3367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评估集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测试集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评估集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测试集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评估集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测试集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评估集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测试集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08007"/>
                  </a:ext>
                </a:extLst>
              </a:tr>
              <a:tr h="20592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SI-PFPM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221.29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223.43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290.09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283.54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0.1132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0.1124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0.1401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0.1422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390.31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563624"/>
                  </a:ext>
                </a:extLst>
              </a:tr>
              <a:tr h="20592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AP-BP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298.98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274.64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352.94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351.31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0.1475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0.1435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0.1832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0.1873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592.15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471544"/>
                  </a:ext>
                </a:extLst>
              </a:tr>
              <a:tr h="20592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AP-SVM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228.93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227.55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292.32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291.08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0.1180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0.1183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0.1445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0.1463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382.34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136836"/>
                  </a:ext>
                </a:extLst>
              </a:tr>
            </a:tbl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7CCF519-0E3B-472A-8F73-2DCEE41DF1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155357"/>
              </p:ext>
            </p:extLst>
          </p:nvPr>
        </p:nvGraphicFramePr>
        <p:xfrm>
          <a:off x="2300469" y="1447198"/>
          <a:ext cx="4260850" cy="307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2" name="Visio" r:id="rId6" imgW="5267442" imgH="3810139" progId="Visio.Drawing.11">
                  <p:embed/>
                </p:oleObj>
              </mc:Choice>
              <mc:Fallback>
                <p:oleObj name="Visio" r:id="rId6" imgW="5267442" imgH="3810139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469" y="1447198"/>
                        <a:ext cx="4260850" cy="307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0C4DA3E2-835B-4C46-B171-05F89B0A6B26}"/>
              </a:ext>
            </a:extLst>
          </p:cNvPr>
          <p:cNvSpPr/>
          <p:nvPr/>
        </p:nvSpPr>
        <p:spPr>
          <a:xfrm>
            <a:off x="2055215" y="852687"/>
            <a:ext cx="971550" cy="432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标题 3">
            <a:extLst>
              <a:ext uri="{FF2B5EF4-FFF2-40B4-BE49-F238E27FC236}">
                <a16:creationId xmlns:a16="http://schemas.microsoft.com/office/drawing/2014/main" id="{0812414D-1D06-402D-B9C6-6C71AD7FA3A5}"/>
              </a:ext>
            </a:extLst>
          </p:cNvPr>
          <p:cNvSpPr txBox="1">
            <a:spLocks/>
          </p:cNvSpPr>
          <p:nvPr/>
        </p:nvSpPr>
        <p:spPr bwMode="auto">
          <a:xfrm>
            <a:off x="3070096" y="743476"/>
            <a:ext cx="5834810" cy="52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42875" indent="-1428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第三章 短时公交客流预测结果分析</a:t>
            </a:r>
          </a:p>
        </p:txBody>
      </p:sp>
      <p:sp>
        <p:nvSpPr>
          <p:cNvPr id="22" name="圆角矩形 31">
            <a:extLst>
              <a:ext uri="{FF2B5EF4-FFF2-40B4-BE49-F238E27FC236}">
                <a16:creationId xmlns:a16="http://schemas.microsoft.com/office/drawing/2014/main" id="{5A3DD49E-58DE-404D-81E6-517E2519C0CA}"/>
              </a:ext>
            </a:extLst>
          </p:cNvPr>
          <p:cNvSpPr/>
          <p:nvPr/>
        </p:nvSpPr>
        <p:spPr bwMode="auto">
          <a:xfrm>
            <a:off x="2238376" y="1432824"/>
            <a:ext cx="4385036" cy="3115015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3" name="圆角矩形 31">
            <a:extLst>
              <a:ext uri="{FF2B5EF4-FFF2-40B4-BE49-F238E27FC236}">
                <a16:creationId xmlns:a16="http://schemas.microsoft.com/office/drawing/2014/main" id="{E3E7DE99-CF5F-44EA-B37E-B29E218C91E4}"/>
              </a:ext>
            </a:extLst>
          </p:cNvPr>
          <p:cNvSpPr/>
          <p:nvPr/>
        </p:nvSpPr>
        <p:spPr bwMode="auto">
          <a:xfrm>
            <a:off x="6680561" y="1432824"/>
            <a:ext cx="5346700" cy="3115010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4" name="圆角矩形 31">
            <a:extLst>
              <a:ext uri="{FF2B5EF4-FFF2-40B4-BE49-F238E27FC236}">
                <a16:creationId xmlns:a16="http://schemas.microsoft.com/office/drawing/2014/main" id="{8D8E282A-1DCA-4005-9932-6CEDCBB2C00C}"/>
              </a:ext>
            </a:extLst>
          </p:cNvPr>
          <p:cNvSpPr/>
          <p:nvPr/>
        </p:nvSpPr>
        <p:spPr bwMode="auto">
          <a:xfrm>
            <a:off x="2276476" y="4735374"/>
            <a:ext cx="9769836" cy="1486577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9655F7D-F066-4334-8CBE-D3657F84792B}"/>
              </a:ext>
            </a:extLst>
          </p:cNvPr>
          <p:cNvSpPr/>
          <p:nvPr/>
        </p:nvSpPr>
        <p:spPr>
          <a:xfrm>
            <a:off x="2238376" y="1359463"/>
            <a:ext cx="356412" cy="279114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7DC77F5-EC4E-4361-99FB-B4D4D5928810}"/>
              </a:ext>
            </a:extLst>
          </p:cNvPr>
          <p:cNvSpPr/>
          <p:nvPr/>
        </p:nvSpPr>
        <p:spPr>
          <a:xfrm>
            <a:off x="6699612" y="1359463"/>
            <a:ext cx="356412" cy="279114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C5B40FC-FEC3-4BBF-A4A7-6D0190F7CD9F}"/>
              </a:ext>
            </a:extLst>
          </p:cNvPr>
          <p:cNvSpPr/>
          <p:nvPr/>
        </p:nvSpPr>
        <p:spPr>
          <a:xfrm>
            <a:off x="2205697" y="4687256"/>
            <a:ext cx="356412" cy="279114"/>
          </a:xfrm>
          <a:prstGeom prst="rect">
            <a:avLst/>
          </a:prstGeom>
          <a:solidFill>
            <a:srgbClr val="0D7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7840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9C0671-965C-48E3-AA69-77F4080A6F02}"/>
              </a:ext>
            </a:extLst>
          </p:cNvPr>
          <p:cNvCxnSpPr>
            <a:cxnSpLocks/>
          </p:cNvCxnSpPr>
          <p:nvPr/>
        </p:nvCxnSpPr>
        <p:spPr>
          <a:xfrm>
            <a:off x="1993855" y="807545"/>
            <a:ext cx="9407757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3">
            <a:extLst>
              <a:ext uri="{FF2B5EF4-FFF2-40B4-BE49-F238E27FC236}">
                <a16:creationId xmlns:a16="http://schemas.microsoft.com/office/drawing/2014/main" id="{E59EBD43-EFD2-472C-B7A8-ADBCF314F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177" y="122605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研究成果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DEF72C5-7453-42F4-BA4C-BAD3238CA180}"/>
              </a:ext>
            </a:extLst>
          </p:cNvPr>
          <p:cNvGrpSpPr/>
          <p:nvPr/>
        </p:nvGrpSpPr>
        <p:grpSpPr>
          <a:xfrm>
            <a:off x="5392006" y="196931"/>
            <a:ext cx="263341" cy="395013"/>
            <a:chOff x="5284519" y="1508166"/>
            <a:chExt cx="213756" cy="427512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9923D4E-7AF5-4A44-BC0B-D77FEF3EE2E4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D81B01F-04FF-4793-81B1-17EF42B9FB6F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0491D82E-14A1-492A-BF3E-23EB75AAD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557199"/>
              </p:ext>
            </p:extLst>
          </p:nvPr>
        </p:nvGraphicFramePr>
        <p:xfrm>
          <a:off x="0" y="0"/>
          <a:ext cx="1908313" cy="685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13">
                  <a:extLst>
                    <a:ext uri="{9D8B030D-6E8A-4147-A177-3AD203B41FA5}">
                      <a16:colId xmlns:a16="http://schemas.microsoft.com/office/drawing/2014/main" val="1734148431"/>
                    </a:ext>
                  </a:extLst>
                </a:gridCol>
              </a:tblGrid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2541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0177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83339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研究内容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7213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</a:rPr>
                        <a:t>成果与应用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2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220474"/>
                  </a:ext>
                </a:extLst>
              </a:tr>
              <a:tr h="10036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总结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792344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7436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8361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0F9532C-5C82-49BA-BBA6-CB2273191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099" y="162035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74FE1AA-604D-4146-AB83-71C00602F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428330"/>
              </p:ext>
            </p:extLst>
          </p:nvPr>
        </p:nvGraphicFramePr>
        <p:xfrm>
          <a:off x="2805180" y="1620359"/>
          <a:ext cx="8262868" cy="2275364"/>
        </p:xfrm>
        <a:graphic>
          <a:graphicData uri="http://schemas.openxmlformats.org/drawingml/2006/table">
            <a:tbl>
              <a:tblPr firstRow="1" firstCol="1" bandRow="1"/>
              <a:tblGrid>
                <a:gridCol w="1336788">
                  <a:extLst>
                    <a:ext uri="{9D8B030D-6E8A-4147-A177-3AD203B41FA5}">
                      <a16:colId xmlns:a16="http://schemas.microsoft.com/office/drawing/2014/main" val="2505395226"/>
                    </a:ext>
                  </a:extLst>
                </a:gridCol>
                <a:gridCol w="1336788">
                  <a:extLst>
                    <a:ext uri="{9D8B030D-6E8A-4147-A177-3AD203B41FA5}">
                      <a16:colId xmlns:a16="http://schemas.microsoft.com/office/drawing/2014/main" val="1130793709"/>
                    </a:ext>
                  </a:extLst>
                </a:gridCol>
                <a:gridCol w="1457858">
                  <a:extLst>
                    <a:ext uri="{9D8B030D-6E8A-4147-A177-3AD203B41FA5}">
                      <a16:colId xmlns:a16="http://schemas.microsoft.com/office/drawing/2014/main" val="2925568370"/>
                    </a:ext>
                  </a:extLst>
                </a:gridCol>
                <a:gridCol w="1457858">
                  <a:extLst>
                    <a:ext uri="{9D8B030D-6E8A-4147-A177-3AD203B41FA5}">
                      <a16:colId xmlns:a16="http://schemas.microsoft.com/office/drawing/2014/main" val="3311356190"/>
                    </a:ext>
                  </a:extLst>
                </a:gridCol>
                <a:gridCol w="1336788">
                  <a:extLst>
                    <a:ext uri="{9D8B030D-6E8A-4147-A177-3AD203B41FA5}">
                      <a16:colId xmlns:a16="http://schemas.microsoft.com/office/drawing/2014/main" val="1977546526"/>
                    </a:ext>
                  </a:extLst>
                </a:gridCol>
                <a:gridCol w="1336788">
                  <a:extLst>
                    <a:ext uri="{9D8B030D-6E8A-4147-A177-3AD203B41FA5}">
                      <a16:colId xmlns:a16="http://schemas.microsoft.com/office/drawing/2014/main" val="3675765567"/>
                    </a:ext>
                  </a:extLst>
                </a:gridCol>
              </a:tblGrid>
              <a:tr h="562632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线路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对比对象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运营成本（元）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乘客吸引力（人）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乘客收入（元）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乘客利润（元）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169062"/>
                  </a:ext>
                </a:extLst>
              </a:tr>
              <a:tr h="244676"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K95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优化前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528735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252469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504938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-23797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051451"/>
                  </a:ext>
                </a:extLst>
              </a:tr>
              <a:tr h="2446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优化后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488591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262824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525648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37056.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696733"/>
                  </a:ext>
                </a:extLst>
              </a:tr>
              <a:tr h="244676"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K94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优化前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307047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119417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238834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-48213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7276359"/>
                  </a:ext>
                </a:extLst>
              </a:tr>
              <a:tr h="2446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优化后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362307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193626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387252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24944.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179552"/>
                  </a:ext>
                </a:extLst>
              </a:tr>
              <a:tr h="24467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3786050"/>
                  </a:ext>
                </a:extLst>
              </a:tr>
              <a:tr h="244676"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K81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优化前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732052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368315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736630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4577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06516"/>
                  </a:ext>
                </a:extLst>
              </a:tr>
              <a:tr h="2446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优化后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654749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376591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753182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98432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9357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01212BCF-4241-4AAA-BAA5-37C0E7A65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526274"/>
              </p:ext>
            </p:extLst>
          </p:nvPr>
        </p:nvGraphicFramePr>
        <p:xfrm>
          <a:off x="2805180" y="4295775"/>
          <a:ext cx="3892554" cy="1895953"/>
        </p:xfrm>
        <a:graphic>
          <a:graphicData uri="http://schemas.openxmlformats.org/drawingml/2006/table">
            <a:tbl>
              <a:tblPr firstRow="1" firstCol="1" bandRow="1"/>
              <a:tblGrid>
                <a:gridCol w="648759">
                  <a:extLst>
                    <a:ext uri="{9D8B030D-6E8A-4147-A177-3AD203B41FA5}">
                      <a16:colId xmlns:a16="http://schemas.microsoft.com/office/drawing/2014/main" val="485386301"/>
                    </a:ext>
                  </a:extLst>
                </a:gridCol>
                <a:gridCol w="648759">
                  <a:extLst>
                    <a:ext uri="{9D8B030D-6E8A-4147-A177-3AD203B41FA5}">
                      <a16:colId xmlns:a16="http://schemas.microsoft.com/office/drawing/2014/main" val="897790842"/>
                    </a:ext>
                  </a:extLst>
                </a:gridCol>
                <a:gridCol w="648759">
                  <a:extLst>
                    <a:ext uri="{9D8B030D-6E8A-4147-A177-3AD203B41FA5}">
                      <a16:colId xmlns:a16="http://schemas.microsoft.com/office/drawing/2014/main" val="255658811"/>
                    </a:ext>
                  </a:extLst>
                </a:gridCol>
                <a:gridCol w="648759">
                  <a:extLst>
                    <a:ext uri="{9D8B030D-6E8A-4147-A177-3AD203B41FA5}">
                      <a16:colId xmlns:a16="http://schemas.microsoft.com/office/drawing/2014/main" val="1963799943"/>
                    </a:ext>
                  </a:extLst>
                </a:gridCol>
                <a:gridCol w="648759">
                  <a:extLst>
                    <a:ext uri="{9D8B030D-6E8A-4147-A177-3AD203B41FA5}">
                      <a16:colId xmlns:a16="http://schemas.microsoft.com/office/drawing/2014/main" val="148580525"/>
                    </a:ext>
                  </a:extLst>
                </a:gridCol>
                <a:gridCol w="648759">
                  <a:extLst>
                    <a:ext uri="{9D8B030D-6E8A-4147-A177-3AD203B41FA5}">
                      <a16:colId xmlns:a16="http://schemas.microsoft.com/office/drawing/2014/main" val="2461540641"/>
                    </a:ext>
                  </a:extLst>
                </a:gridCol>
              </a:tblGrid>
              <a:tr h="941422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方案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公交站个数（个）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需新建站点数（个）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地铁重合度（个）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计划日平均里程（公里）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乘客乘车票票价（元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人次）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732230"/>
                  </a:ext>
                </a:extLst>
              </a:tr>
              <a:tr h="31817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方案一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3500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070836"/>
                  </a:ext>
                </a:extLst>
              </a:tr>
              <a:tr h="31817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方案二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4200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890974"/>
                  </a:ext>
                </a:extLst>
              </a:tr>
              <a:tr h="31817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方案三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4000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115625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A62CD9F7-1352-4897-A3B1-2D7D7B49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74264"/>
              </p:ext>
            </p:extLst>
          </p:nvPr>
        </p:nvGraphicFramePr>
        <p:xfrm>
          <a:off x="7175495" y="4371974"/>
          <a:ext cx="4027274" cy="1819752"/>
        </p:xfrm>
        <a:graphic>
          <a:graphicData uri="http://schemas.openxmlformats.org/drawingml/2006/table">
            <a:tbl>
              <a:tblPr firstRow="1" firstCol="1" bandRow="1"/>
              <a:tblGrid>
                <a:gridCol w="791018">
                  <a:extLst>
                    <a:ext uri="{9D8B030D-6E8A-4147-A177-3AD203B41FA5}">
                      <a16:colId xmlns:a16="http://schemas.microsoft.com/office/drawing/2014/main" val="287519037"/>
                    </a:ext>
                  </a:extLst>
                </a:gridCol>
                <a:gridCol w="791018">
                  <a:extLst>
                    <a:ext uri="{9D8B030D-6E8A-4147-A177-3AD203B41FA5}">
                      <a16:colId xmlns:a16="http://schemas.microsoft.com/office/drawing/2014/main" val="3342440135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437453506"/>
                    </a:ext>
                  </a:extLst>
                </a:gridCol>
                <a:gridCol w="791018">
                  <a:extLst>
                    <a:ext uri="{9D8B030D-6E8A-4147-A177-3AD203B41FA5}">
                      <a16:colId xmlns:a16="http://schemas.microsoft.com/office/drawing/2014/main" val="807247076"/>
                    </a:ext>
                  </a:extLst>
                </a:gridCol>
                <a:gridCol w="791018">
                  <a:extLst>
                    <a:ext uri="{9D8B030D-6E8A-4147-A177-3AD203B41FA5}">
                      <a16:colId xmlns:a16="http://schemas.microsoft.com/office/drawing/2014/main" val="760003778"/>
                    </a:ext>
                  </a:extLst>
                </a:gridCol>
              </a:tblGrid>
              <a:tr h="453459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方案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规划成本（元）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乘客吸引力（人）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乘客收入（元）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乘客利润（元）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101742"/>
                  </a:ext>
                </a:extLst>
              </a:tr>
              <a:tr h="45543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方案一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3184884.2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1544687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3089393.5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-95490.7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516048"/>
                  </a:ext>
                </a:extLst>
              </a:tr>
              <a:tr h="45543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方案二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3984071.7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1535327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6141306.9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2157235.3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377444"/>
                  </a:ext>
                </a:extLst>
              </a:tr>
              <a:tr h="45543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方案三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3569668.5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1461387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5845547.2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2275878.7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807940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89E1AECC-8037-4DB4-BA18-5C1CBD5A4B75}"/>
              </a:ext>
            </a:extLst>
          </p:cNvPr>
          <p:cNvSpPr/>
          <p:nvPr/>
        </p:nvSpPr>
        <p:spPr>
          <a:xfrm>
            <a:off x="2055215" y="852687"/>
            <a:ext cx="971550" cy="432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标题 3">
            <a:extLst>
              <a:ext uri="{FF2B5EF4-FFF2-40B4-BE49-F238E27FC236}">
                <a16:creationId xmlns:a16="http://schemas.microsoft.com/office/drawing/2014/main" id="{DA20FDAD-4811-4BEE-A62C-45ECC331372C}"/>
              </a:ext>
            </a:extLst>
          </p:cNvPr>
          <p:cNvSpPr txBox="1">
            <a:spLocks/>
          </p:cNvSpPr>
          <p:nvPr/>
        </p:nvSpPr>
        <p:spPr bwMode="auto">
          <a:xfrm>
            <a:off x="3050772" y="745832"/>
            <a:ext cx="5834810" cy="52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42875" indent="-1428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第四章 公交客流预测应用技术结果分析</a:t>
            </a:r>
          </a:p>
        </p:txBody>
      </p:sp>
      <p:sp>
        <p:nvSpPr>
          <p:cNvPr id="22" name="圆角矩形 31">
            <a:extLst>
              <a:ext uri="{FF2B5EF4-FFF2-40B4-BE49-F238E27FC236}">
                <a16:creationId xmlns:a16="http://schemas.microsoft.com/office/drawing/2014/main" id="{117EC013-AFEB-4F86-84CA-E497B4151019}"/>
              </a:ext>
            </a:extLst>
          </p:cNvPr>
          <p:cNvSpPr/>
          <p:nvPr/>
        </p:nvSpPr>
        <p:spPr bwMode="auto">
          <a:xfrm>
            <a:off x="2543174" y="1432825"/>
            <a:ext cx="8772525" cy="2672450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3" name="圆角矩形 31">
            <a:extLst>
              <a:ext uri="{FF2B5EF4-FFF2-40B4-BE49-F238E27FC236}">
                <a16:creationId xmlns:a16="http://schemas.microsoft.com/office/drawing/2014/main" id="{329CB98A-2CF4-4977-8133-BC87481730BC}"/>
              </a:ext>
            </a:extLst>
          </p:cNvPr>
          <p:cNvSpPr/>
          <p:nvPr/>
        </p:nvSpPr>
        <p:spPr bwMode="auto">
          <a:xfrm>
            <a:off x="2540991" y="4209408"/>
            <a:ext cx="4297960" cy="2143768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4" name="圆角矩形 31">
            <a:extLst>
              <a:ext uri="{FF2B5EF4-FFF2-40B4-BE49-F238E27FC236}">
                <a16:creationId xmlns:a16="http://schemas.microsoft.com/office/drawing/2014/main" id="{F6EB3925-B2A6-4E7A-809B-971AFB730B8A}"/>
              </a:ext>
            </a:extLst>
          </p:cNvPr>
          <p:cNvSpPr/>
          <p:nvPr/>
        </p:nvSpPr>
        <p:spPr bwMode="auto">
          <a:xfrm>
            <a:off x="7103140" y="4209409"/>
            <a:ext cx="4212559" cy="2143768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288E3E6-3023-40D8-9250-97C7752FA881}"/>
              </a:ext>
            </a:extLst>
          </p:cNvPr>
          <p:cNvSpPr/>
          <p:nvPr/>
        </p:nvSpPr>
        <p:spPr>
          <a:xfrm>
            <a:off x="2448768" y="1341244"/>
            <a:ext cx="356412" cy="279114"/>
          </a:xfrm>
          <a:prstGeom prst="rect">
            <a:avLst/>
          </a:prstGeom>
          <a:solidFill>
            <a:srgbClr val="0D7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C6045D6-B198-45FE-8A86-D056BB474686}"/>
              </a:ext>
            </a:extLst>
          </p:cNvPr>
          <p:cNvSpPr/>
          <p:nvPr/>
        </p:nvSpPr>
        <p:spPr>
          <a:xfrm>
            <a:off x="2448768" y="4125418"/>
            <a:ext cx="356412" cy="279114"/>
          </a:xfrm>
          <a:prstGeom prst="rect">
            <a:avLst/>
          </a:prstGeom>
          <a:solidFill>
            <a:srgbClr val="0D7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D72C60-4530-419B-B66C-947A61817BFA}"/>
              </a:ext>
            </a:extLst>
          </p:cNvPr>
          <p:cNvSpPr/>
          <p:nvPr/>
        </p:nvSpPr>
        <p:spPr>
          <a:xfrm>
            <a:off x="7017158" y="4125418"/>
            <a:ext cx="356412" cy="279114"/>
          </a:xfrm>
          <a:prstGeom prst="rect">
            <a:avLst/>
          </a:prstGeom>
          <a:solidFill>
            <a:srgbClr val="0D7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4930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9C0671-965C-48E3-AA69-77F4080A6F02}"/>
              </a:ext>
            </a:extLst>
          </p:cNvPr>
          <p:cNvCxnSpPr>
            <a:cxnSpLocks/>
          </p:cNvCxnSpPr>
          <p:nvPr/>
        </p:nvCxnSpPr>
        <p:spPr>
          <a:xfrm>
            <a:off x="1908313" y="712180"/>
            <a:ext cx="9407757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3">
            <a:extLst>
              <a:ext uri="{FF2B5EF4-FFF2-40B4-BE49-F238E27FC236}">
                <a16:creationId xmlns:a16="http://schemas.microsoft.com/office/drawing/2014/main" id="{E59EBD43-EFD2-472C-B7A8-ADBCF314F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8652" y="112297"/>
            <a:ext cx="938059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DEF72C5-7453-42F4-BA4C-BAD3238CA180}"/>
              </a:ext>
            </a:extLst>
          </p:cNvPr>
          <p:cNvGrpSpPr/>
          <p:nvPr/>
        </p:nvGrpSpPr>
        <p:grpSpPr>
          <a:xfrm>
            <a:off x="5334856" y="167089"/>
            <a:ext cx="263341" cy="395013"/>
            <a:chOff x="5284519" y="1508166"/>
            <a:chExt cx="213756" cy="427512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9923D4E-7AF5-4A44-BC0B-D77FEF3EE2E4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D81B01F-04FF-4793-81B1-17EF42B9FB6F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0491D82E-14A1-492A-BF3E-23EB75AAD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415931"/>
              </p:ext>
            </p:extLst>
          </p:nvPr>
        </p:nvGraphicFramePr>
        <p:xfrm>
          <a:off x="0" y="-1"/>
          <a:ext cx="1897626" cy="6857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626">
                  <a:extLst>
                    <a:ext uri="{9D8B030D-6E8A-4147-A177-3AD203B41FA5}">
                      <a16:colId xmlns:a16="http://schemas.microsoft.com/office/drawing/2014/main" val="1734148431"/>
                    </a:ext>
                  </a:extLst>
                </a:gridCol>
              </a:tblGrid>
              <a:tr h="8363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2541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0177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83339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研究内容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7213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</a:rPr>
                        <a:t>成果与应用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2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220474"/>
                  </a:ext>
                </a:extLst>
              </a:tr>
              <a:tr h="10036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总结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792344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7436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8361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0F9532C-5C82-49BA-BBA6-CB2273191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099" y="162035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A3301CB-90F6-4B4F-B726-B5C22FC63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579" y="13704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3735374-8F34-4D21-8F47-54CB1D4C1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6122" y="1386654"/>
            <a:ext cx="1419677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A0A65B-D0BF-4412-A031-DF496C60A8DF}"/>
              </a:ext>
            </a:extLst>
          </p:cNvPr>
          <p:cNvSpPr/>
          <p:nvPr/>
        </p:nvSpPr>
        <p:spPr>
          <a:xfrm>
            <a:off x="2275257" y="794911"/>
            <a:ext cx="971550" cy="432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3" name="标题 3">
            <a:extLst>
              <a:ext uri="{FF2B5EF4-FFF2-40B4-BE49-F238E27FC236}">
                <a16:creationId xmlns:a16="http://schemas.microsoft.com/office/drawing/2014/main" id="{AA32F129-F77E-4414-9919-E5D58F928FF5}"/>
              </a:ext>
            </a:extLst>
          </p:cNvPr>
          <p:cNvSpPr txBox="1">
            <a:spLocks/>
          </p:cNvSpPr>
          <p:nvPr/>
        </p:nvSpPr>
        <p:spPr bwMode="auto">
          <a:xfrm>
            <a:off x="3178595" y="671375"/>
            <a:ext cx="5834810" cy="52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42875" indent="-1428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客流影响因子分析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EB8FAB8-F8A3-4A23-B772-10DB96478B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48248" y="1253353"/>
            <a:ext cx="8655492" cy="435129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1DE35C1-A69E-4791-ABA8-12A594530CB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848247" y="1448613"/>
            <a:ext cx="8655488" cy="435129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4C10453-D856-4654-AF87-7FFCC4603D5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7912" y="1653619"/>
            <a:ext cx="8655491" cy="4351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AEB0482-FAFF-4251-8D1C-F0168A7759C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7913" y="1858636"/>
            <a:ext cx="8655490" cy="4351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8CD931C-1345-4F62-8257-359EF7DA9BD1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8246" y="2065683"/>
            <a:ext cx="8655489" cy="4235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845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0491D82E-14A1-492A-BF3E-23EB75AAD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593137"/>
              </p:ext>
            </p:extLst>
          </p:nvPr>
        </p:nvGraphicFramePr>
        <p:xfrm>
          <a:off x="0" y="0"/>
          <a:ext cx="1908313" cy="685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13">
                  <a:extLst>
                    <a:ext uri="{9D8B030D-6E8A-4147-A177-3AD203B41FA5}">
                      <a16:colId xmlns:a16="http://schemas.microsoft.com/office/drawing/2014/main" val="1734148431"/>
                    </a:ext>
                  </a:extLst>
                </a:gridCol>
              </a:tblGrid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2541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0177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83339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研究内容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7213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</a:rPr>
                        <a:t>成果与应用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2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220474"/>
                  </a:ext>
                </a:extLst>
              </a:tr>
              <a:tr h="10036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总结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792344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7436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83614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7A3301CB-90F6-4B4F-B726-B5C22FC63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579" y="13704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F51853A-66C7-47F7-ADCE-B5B2A4C3DEFE}"/>
              </a:ext>
            </a:extLst>
          </p:cNvPr>
          <p:cNvCxnSpPr>
            <a:cxnSpLocks/>
          </p:cNvCxnSpPr>
          <p:nvPr/>
        </p:nvCxnSpPr>
        <p:spPr>
          <a:xfrm>
            <a:off x="1908313" y="712180"/>
            <a:ext cx="9407757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3">
            <a:extLst>
              <a:ext uri="{FF2B5EF4-FFF2-40B4-BE49-F238E27FC236}">
                <a16:creationId xmlns:a16="http://schemas.microsoft.com/office/drawing/2014/main" id="{A83E1DB9-630E-44B1-93E2-1D9453DA7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8652" y="112297"/>
            <a:ext cx="938059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338A9F4-4DFE-436A-B8CC-C3EE930202E0}"/>
              </a:ext>
            </a:extLst>
          </p:cNvPr>
          <p:cNvGrpSpPr/>
          <p:nvPr/>
        </p:nvGrpSpPr>
        <p:grpSpPr>
          <a:xfrm>
            <a:off x="5334856" y="167089"/>
            <a:ext cx="263341" cy="395013"/>
            <a:chOff x="5284519" y="1508166"/>
            <a:chExt cx="213756" cy="427512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39403E48-7676-4AFA-A75E-9DB27EEF1B9E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14FF3A4-633A-4A6C-AD60-03E895A83169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D9533B58-2381-4E23-9F58-3B8C6DA4B51C}"/>
              </a:ext>
            </a:extLst>
          </p:cNvPr>
          <p:cNvSpPr/>
          <p:nvPr/>
        </p:nvSpPr>
        <p:spPr>
          <a:xfrm>
            <a:off x="2275257" y="794911"/>
            <a:ext cx="971550" cy="432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23" name="标题 3">
            <a:extLst>
              <a:ext uri="{FF2B5EF4-FFF2-40B4-BE49-F238E27FC236}">
                <a16:creationId xmlns:a16="http://schemas.microsoft.com/office/drawing/2014/main" id="{46EE3906-ADDD-4D3F-A2B2-F3B9DCDF21F3}"/>
              </a:ext>
            </a:extLst>
          </p:cNvPr>
          <p:cNvSpPr txBox="1">
            <a:spLocks/>
          </p:cNvSpPr>
          <p:nvPr/>
        </p:nvSpPr>
        <p:spPr bwMode="auto">
          <a:xfrm>
            <a:off x="3178595" y="671375"/>
            <a:ext cx="5834810" cy="52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42875" indent="-1428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公交客流预测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AA15132-527E-486B-8202-ADC319B6F52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6664" y="1274283"/>
            <a:ext cx="8973794" cy="423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6B3BE7D-2EF1-49F5-A1D1-89075477024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4666" y="1357321"/>
            <a:ext cx="8970387" cy="426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9F5E3EC-11B4-4231-A033-72EDE79A116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1474" y="1464506"/>
            <a:ext cx="8967780" cy="429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08504FA-AD2B-43B8-ABCC-0CCDA81B3AC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6322" y="1607787"/>
            <a:ext cx="8961260" cy="426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04382DA-2D63-4B09-A6D0-7FF51169367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7526" y="1837746"/>
            <a:ext cx="8973793" cy="429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BE78EE2-798A-44F2-AFAB-784197957265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0434" y="1952580"/>
            <a:ext cx="8960885" cy="4293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E2026C9-04CE-48FE-8CDE-2283BE88FE4E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2366322" y="2108555"/>
            <a:ext cx="8948726" cy="439840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5FBED58-F06A-468B-B48E-F1BB44B1608B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2355844" y="2199938"/>
            <a:ext cx="8944614" cy="439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4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0491D82E-14A1-492A-BF3E-23EB75AAD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217590"/>
              </p:ext>
            </p:extLst>
          </p:nvPr>
        </p:nvGraphicFramePr>
        <p:xfrm>
          <a:off x="0" y="0"/>
          <a:ext cx="1908313" cy="685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13">
                  <a:extLst>
                    <a:ext uri="{9D8B030D-6E8A-4147-A177-3AD203B41FA5}">
                      <a16:colId xmlns:a16="http://schemas.microsoft.com/office/drawing/2014/main" val="1734148431"/>
                    </a:ext>
                  </a:extLst>
                </a:gridCol>
              </a:tblGrid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2541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0177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83339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研究内容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7213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</a:rPr>
                        <a:t>成果与应用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2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220474"/>
                  </a:ext>
                </a:extLst>
              </a:tr>
              <a:tr h="10036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总结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792344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7436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8361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0F9532C-5C82-49BA-BBA6-CB2273191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099" y="162035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A3301CB-90F6-4B4F-B726-B5C22FC63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579" y="13704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71980E4-06F5-415C-AB38-72905F87B6D0}"/>
              </a:ext>
            </a:extLst>
          </p:cNvPr>
          <p:cNvCxnSpPr>
            <a:cxnSpLocks/>
          </p:cNvCxnSpPr>
          <p:nvPr/>
        </p:nvCxnSpPr>
        <p:spPr>
          <a:xfrm>
            <a:off x="1908313" y="712180"/>
            <a:ext cx="9407757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3">
            <a:extLst>
              <a:ext uri="{FF2B5EF4-FFF2-40B4-BE49-F238E27FC236}">
                <a16:creationId xmlns:a16="http://schemas.microsoft.com/office/drawing/2014/main" id="{154ACAA3-3E03-4C9E-8FC6-5B38327E0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8652" y="112297"/>
            <a:ext cx="938059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8456317-7104-4AF3-82E4-2DDCEF86FCB9}"/>
              </a:ext>
            </a:extLst>
          </p:cNvPr>
          <p:cNvGrpSpPr/>
          <p:nvPr/>
        </p:nvGrpSpPr>
        <p:grpSpPr>
          <a:xfrm>
            <a:off x="5334856" y="167089"/>
            <a:ext cx="263341" cy="395013"/>
            <a:chOff x="5284519" y="1508166"/>
            <a:chExt cx="213756" cy="427512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E0B49AB-E0F7-4CED-93D1-3756770501BF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8C6DD57D-9B0C-45A9-A0BE-C174A1246633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AF3C15AB-50CB-402F-B919-B722B4E2DD7E}"/>
              </a:ext>
            </a:extLst>
          </p:cNvPr>
          <p:cNvSpPr/>
          <p:nvPr/>
        </p:nvSpPr>
        <p:spPr>
          <a:xfrm>
            <a:off x="2275257" y="794911"/>
            <a:ext cx="971550" cy="432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2" name="标题 3">
            <a:extLst>
              <a:ext uri="{FF2B5EF4-FFF2-40B4-BE49-F238E27FC236}">
                <a16:creationId xmlns:a16="http://schemas.microsoft.com/office/drawing/2014/main" id="{742FA45D-5AEE-4006-8560-673AD752D0F9}"/>
              </a:ext>
            </a:extLst>
          </p:cNvPr>
          <p:cNvSpPr txBox="1">
            <a:spLocks/>
          </p:cNvSpPr>
          <p:nvPr/>
        </p:nvSpPr>
        <p:spPr bwMode="auto">
          <a:xfrm>
            <a:off x="3178595" y="671375"/>
            <a:ext cx="5834810" cy="52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42875" indent="-1428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公交智能决策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21972E06-5B74-417F-B3F0-EA429C88CE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99210" y="1302649"/>
            <a:ext cx="8910194" cy="461114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F49EBEA-5836-4821-83E9-FDAAAEE1CC6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75257" y="1655338"/>
            <a:ext cx="8934147" cy="459594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AD08D367-D3CF-42EE-B9C2-51CD0A56A62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288093" y="1919907"/>
            <a:ext cx="8874456" cy="459594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AA6161FD-2642-4702-9BC3-6BF9272581C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7233" y="2235916"/>
            <a:ext cx="8910194" cy="432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FC8F850-6746-4D21-A404-C899806CFB5B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287233" y="2522784"/>
            <a:ext cx="8934148" cy="38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9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8333522" y="36852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152F47"/>
                </a:solidFill>
              </a:rPr>
              <a:t>第四部分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8125599" y="1434035"/>
            <a:ext cx="2036802" cy="2036802"/>
            <a:chOff x="8125599" y="1434035"/>
            <a:chExt cx="2036802" cy="2036802"/>
          </a:xfrm>
        </p:grpSpPr>
        <p:sp>
          <p:nvSpPr>
            <p:cNvPr id="39" name="椭圆 38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Freeform 9"/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9D7032A4-3F58-425B-9FF8-BE58CB34817D}"/>
              </a:ext>
            </a:extLst>
          </p:cNvPr>
          <p:cNvSpPr txBox="1"/>
          <p:nvPr/>
        </p:nvSpPr>
        <p:spPr>
          <a:xfrm>
            <a:off x="8344180" y="432681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kern="100" dirty="0">
                <a:solidFill>
                  <a:srgbClr val="152F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endParaRPr lang="en-US" altLang="zh-CN" sz="5400" b="1" kern="100" dirty="0">
              <a:solidFill>
                <a:srgbClr val="152F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193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9C0671-965C-48E3-AA69-77F4080A6F02}"/>
              </a:ext>
            </a:extLst>
          </p:cNvPr>
          <p:cNvCxnSpPr>
            <a:cxnSpLocks/>
          </p:cNvCxnSpPr>
          <p:nvPr/>
        </p:nvCxnSpPr>
        <p:spPr>
          <a:xfrm>
            <a:off x="2275257" y="1292794"/>
            <a:ext cx="9407757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3">
            <a:extLst>
              <a:ext uri="{FF2B5EF4-FFF2-40B4-BE49-F238E27FC236}">
                <a16:creationId xmlns:a16="http://schemas.microsoft.com/office/drawing/2014/main" id="{F3FA9E57-B7EE-42FC-8BAA-2E1753F3F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8652" y="515424"/>
            <a:ext cx="1314765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创新点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8B110B2-5C0C-47AE-BD78-E2EA20FE4BAF}"/>
              </a:ext>
            </a:extLst>
          </p:cNvPr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45283A5-24CB-4B11-9DAE-514FA0232949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0A56ED6-5568-4DA2-9907-1F3AB6B2BA99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1A329E9-56A7-4994-BEE9-5F0E50769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444223"/>
              </p:ext>
            </p:extLst>
          </p:nvPr>
        </p:nvGraphicFramePr>
        <p:xfrm>
          <a:off x="0" y="-22390"/>
          <a:ext cx="1908313" cy="6880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13">
                  <a:extLst>
                    <a:ext uri="{9D8B030D-6E8A-4147-A177-3AD203B41FA5}">
                      <a16:colId xmlns:a16="http://schemas.microsoft.com/office/drawing/2014/main" val="1734148431"/>
                    </a:ext>
                  </a:extLst>
                </a:gridCol>
              </a:tblGrid>
              <a:tr h="8390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2541"/>
                  </a:ext>
                </a:extLst>
              </a:tr>
              <a:tr h="8390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0177"/>
                  </a:ext>
                </a:extLst>
              </a:tr>
              <a:tr h="839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83339"/>
                  </a:ext>
                </a:extLst>
              </a:tr>
              <a:tr h="8390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研究内容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7213"/>
                  </a:ext>
                </a:extLst>
              </a:tr>
              <a:tr h="839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Times New Roman" panose="02020603050405020304" pitchFamily="18" charset="0"/>
                          <a:ea typeface="+mn-ea"/>
                        </a:rPr>
                        <a:t>成果与应用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220474"/>
                  </a:ext>
                </a:extLst>
              </a:tr>
              <a:tr h="10068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总结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2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792344"/>
                  </a:ext>
                </a:extLst>
              </a:tr>
              <a:tr h="8390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7436"/>
                  </a:ext>
                </a:extLst>
              </a:tr>
              <a:tr h="8390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83614"/>
                  </a:ext>
                </a:extLst>
              </a:tr>
            </a:tbl>
          </a:graphicData>
        </a:graphic>
      </p:graphicFrame>
      <p:sp>
        <p:nvSpPr>
          <p:cNvPr id="16" name="文本框 56">
            <a:extLst>
              <a:ext uri="{FF2B5EF4-FFF2-40B4-BE49-F238E27FC236}">
                <a16:creationId xmlns:a16="http://schemas.microsoft.com/office/drawing/2014/main" id="{5685EA9B-B7A5-4018-A5FB-997A64371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009" y="1741666"/>
            <a:ext cx="5249863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提出基于位置特征和运营计划的加权随机森林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(WRT)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线路公交客流预测方法</a:t>
            </a:r>
            <a:endParaRPr lang="en-US" altLang="zh-CN" sz="300" b="1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56">
            <a:extLst>
              <a:ext uri="{FF2B5EF4-FFF2-40B4-BE49-F238E27FC236}">
                <a16:creationId xmlns:a16="http://schemas.microsoft.com/office/drawing/2014/main" id="{4579DBB3-F83A-4AE6-BC29-0525DA83F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009" y="3025953"/>
            <a:ext cx="5249863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提出基于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DTW-AP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聚类和遗传算法的短时公交客流弦不变量预测模型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(SI-PFPM)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3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56">
            <a:extLst>
              <a:ext uri="{FF2B5EF4-FFF2-40B4-BE49-F238E27FC236}">
                <a16:creationId xmlns:a16="http://schemas.microsoft.com/office/drawing/2014/main" id="{F8A66C36-6CF0-4777-A95F-FB5412C05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009" y="4415016"/>
            <a:ext cx="5249863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提出基于相关性与数据密度的客流异常值筛选方法</a:t>
            </a:r>
            <a:endParaRPr lang="en-US" altLang="zh-CN" sz="3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FB39219-625B-45D6-9610-5566A38C2A93}"/>
              </a:ext>
            </a:extLst>
          </p:cNvPr>
          <p:cNvGrpSpPr/>
          <p:nvPr/>
        </p:nvGrpSpPr>
        <p:grpSpPr>
          <a:xfrm>
            <a:off x="3405599" y="3073497"/>
            <a:ext cx="1003028" cy="874408"/>
            <a:chOff x="5562600" y="5357723"/>
            <a:chExt cx="1164734" cy="121805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4" name="Freeform 141">
              <a:extLst>
                <a:ext uri="{FF2B5EF4-FFF2-40B4-BE49-F238E27FC236}">
                  <a16:creationId xmlns:a16="http://schemas.microsoft.com/office/drawing/2014/main" id="{35ED4503-2EAC-4A8A-98BF-7BC2B30A74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0875" y="5615998"/>
              <a:ext cx="648185" cy="959780"/>
            </a:xfrm>
            <a:custGeom>
              <a:avLst/>
              <a:gdLst>
                <a:gd name="T0" fmla="*/ 270 w 388"/>
                <a:gd name="T1" fmla="*/ 487 h 575"/>
                <a:gd name="T2" fmla="*/ 112 w 388"/>
                <a:gd name="T3" fmla="*/ 514 h 575"/>
                <a:gd name="T4" fmla="*/ 110 w 388"/>
                <a:gd name="T5" fmla="*/ 514 h 575"/>
                <a:gd name="T6" fmla="*/ 115 w 388"/>
                <a:gd name="T7" fmla="*/ 549 h 575"/>
                <a:gd name="T8" fmla="*/ 183 w 388"/>
                <a:gd name="T9" fmla="*/ 575 h 575"/>
                <a:gd name="T10" fmla="*/ 244 w 388"/>
                <a:gd name="T11" fmla="*/ 549 h 575"/>
                <a:gd name="T12" fmla="*/ 291 w 388"/>
                <a:gd name="T13" fmla="*/ 531 h 575"/>
                <a:gd name="T14" fmla="*/ 291 w 388"/>
                <a:gd name="T15" fmla="*/ 502 h 575"/>
                <a:gd name="T16" fmla="*/ 118 w 388"/>
                <a:gd name="T17" fmla="*/ 506 h 575"/>
                <a:gd name="T18" fmla="*/ 291 w 388"/>
                <a:gd name="T19" fmla="*/ 459 h 575"/>
                <a:gd name="T20" fmla="*/ 112 w 388"/>
                <a:gd name="T21" fmla="*/ 470 h 575"/>
                <a:gd name="T22" fmla="*/ 115 w 388"/>
                <a:gd name="T23" fmla="*/ 506 h 575"/>
                <a:gd name="T24" fmla="*/ 0 w 388"/>
                <a:gd name="T25" fmla="*/ 194 h 575"/>
                <a:gd name="T26" fmla="*/ 86 w 388"/>
                <a:gd name="T27" fmla="*/ 364 h 575"/>
                <a:gd name="T28" fmla="*/ 97 w 388"/>
                <a:gd name="T29" fmla="*/ 418 h 575"/>
                <a:gd name="T30" fmla="*/ 103 w 388"/>
                <a:gd name="T31" fmla="*/ 432 h 575"/>
                <a:gd name="T32" fmla="*/ 115 w 388"/>
                <a:gd name="T33" fmla="*/ 463 h 575"/>
                <a:gd name="T34" fmla="*/ 276 w 388"/>
                <a:gd name="T35" fmla="*/ 436 h 575"/>
                <a:gd name="T36" fmla="*/ 286 w 388"/>
                <a:gd name="T37" fmla="*/ 431 h 575"/>
                <a:gd name="T38" fmla="*/ 291 w 388"/>
                <a:gd name="T39" fmla="*/ 394 h 575"/>
                <a:gd name="T40" fmla="*/ 329 w 388"/>
                <a:gd name="T41" fmla="*/ 333 h 575"/>
                <a:gd name="T42" fmla="*/ 194 w 388"/>
                <a:gd name="T43" fmla="*/ 0 h 575"/>
                <a:gd name="T44" fmla="*/ 210 w 388"/>
                <a:gd name="T45" fmla="*/ 400 h 575"/>
                <a:gd name="T46" fmla="*/ 178 w 388"/>
                <a:gd name="T47" fmla="*/ 313 h 575"/>
                <a:gd name="T48" fmla="*/ 137 w 388"/>
                <a:gd name="T49" fmla="*/ 229 h 575"/>
                <a:gd name="T50" fmla="*/ 171 w 388"/>
                <a:gd name="T51" fmla="*/ 242 h 575"/>
                <a:gd name="T52" fmla="*/ 217 w 388"/>
                <a:gd name="T53" fmla="*/ 242 h 575"/>
                <a:gd name="T54" fmla="*/ 211 w 388"/>
                <a:gd name="T55" fmla="*/ 309 h 575"/>
                <a:gd name="T56" fmla="*/ 302 w 388"/>
                <a:gd name="T57" fmla="*/ 309 h 575"/>
                <a:gd name="T58" fmla="*/ 255 w 388"/>
                <a:gd name="T59" fmla="*/ 394 h 575"/>
                <a:gd name="T60" fmla="*/ 230 w 388"/>
                <a:gd name="T61" fmla="*/ 400 h 575"/>
                <a:gd name="T62" fmla="*/ 282 w 388"/>
                <a:gd name="T63" fmla="*/ 213 h 575"/>
                <a:gd name="T64" fmla="*/ 268 w 388"/>
                <a:gd name="T65" fmla="*/ 200 h 575"/>
                <a:gd name="T66" fmla="*/ 211 w 388"/>
                <a:gd name="T67" fmla="*/ 223 h 575"/>
                <a:gd name="T68" fmla="*/ 177 w 388"/>
                <a:gd name="T69" fmla="*/ 223 h 575"/>
                <a:gd name="T70" fmla="*/ 120 w 388"/>
                <a:gd name="T71" fmla="*/ 200 h 575"/>
                <a:gd name="T72" fmla="*/ 106 w 388"/>
                <a:gd name="T73" fmla="*/ 213 h 575"/>
                <a:gd name="T74" fmla="*/ 158 w 388"/>
                <a:gd name="T75" fmla="*/ 400 h 575"/>
                <a:gd name="T76" fmla="*/ 133 w 388"/>
                <a:gd name="T77" fmla="*/ 394 h 575"/>
                <a:gd name="T78" fmla="*/ 86 w 388"/>
                <a:gd name="T79" fmla="*/ 309 h 575"/>
                <a:gd name="T80" fmla="*/ 82 w 388"/>
                <a:gd name="T81" fmla="*/ 82 h 575"/>
                <a:gd name="T82" fmla="*/ 306 w 388"/>
                <a:gd name="T83" fmla="*/ 82 h 575"/>
                <a:gd name="T84" fmla="*/ 302 w 388"/>
                <a:gd name="T85" fmla="*/ 30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8" h="575">
                  <a:moveTo>
                    <a:pt x="291" y="502"/>
                  </a:moveTo>
                  <a:cubicBezTo>
                    <a:pt x="289" y="492"/>
                    <a:pt x="280" y="486"/>
                    <a:pt x="270" y="487"/>
                  </a:cubicBezTo>
                  <a:cubicBezTo>
                    <a:pt x="112" y="514"/>
                    <a:pt x="112" y="514"/>
                    <a:pt x="112" y="514"/>
                  </a:cubicBezTo>
                  <a:cubicBezTo>
                    <a:pt x="112" y="514"/>
                    <a:pt x="112" y="514"/>
                    <a:pt x="112" y="514"/>
                  </a:cubicBezTo>
                  <a:cubicBezTo>
                    <a:pt x="111" y="514"/>
                    <a:pt x="111" y="514"/>
                    <a:pt x="111" y="514"/>
                  </a:cubicBezTo>
                  <a:cubicBezTo>
                    <a:pt x="110" y="514"/>
                    <a:pt x="110" y="514"/>
                    <a:pt x="110" y="514"/>
                  </a:cubicBezTo>
                  <a:cubicBezTo>
                    <a:pt x="102" y="516"/>
                    <a:pt x="97" y="523"/>
                    <a:pt x="97" y="531"/>
                  </a:cubicBezTo>
                  <a:cubicBezTo>
                    <a:pt x="97" y="541"/>
                    <a:pt x="105" y="549"/>
                    <a:pt x="115" y="549"/>
                  </a:cubicBezTo>
                  <a:cubicBezTo>
                    <a:pt x="144" y="549"/>
                    <a:pt x="144" y="549"/>
                    <a:pt x="144" y="549"/>
                  </a:cubicBezTo>
                  <a:cubicBezTo>
                    <a:pt x="151" y="564"/>
                    <a:pt x="166" y="575"/>
                    <a:pt x="183" y="575"/>
                  </a:cubicBezTo>
                  <a:cubicBezTo>
                    <a:pt x="205" y="575"/>
                    <a:pt x="205" y="575"/>
                    <a:pt x="205" y="575"/>
                  </a:cubicBezTo>
                  <a:cubicBezTo>
                    <a:pt x="222" y="575"/>
                    <a:pt x="237" y="564"/>
                    <a:pt x="244" y="549"/>
                  </a:cubicBezTo>
                  <a:cubicBezTo>
                    <a:pt x="273" y="549"/>
                    <a:pt x="273" y="549"/>
                    <a:pt x="273" y="549"/>
                  </a:cubicBezTo>
                  <a:cubicBezTo>
                    <a:pt x="283" y="549"/>
                    <a:pt x="291" y="541"/>
                    <a:pt x="291" y="531"/>
                  </a:cubicBezTo>
                  <a:cubicBezTo>
                    <a:pt x="291" y="526"/>
                    <a:pt x="289" y="521"/>
                    <a:pt x="285" y="518"/>
                  </a:cubicBezTo>
                  <a:cubicBezTo>
                    <a:pt x="290" y="514"/>
                    <a:pt x="292" y="508"/>
                    <a:pt x="291" y="502"/>
                  </a:cubicBezTo>
                  <a:close/>
                  <a:moveTo>
                    <a:pt x="115" y="506"/>
                  </a:moveTo>
                  <a:cubicBezTo>
                    <a:pt x="116" y="506"/>
                    <a:pt x="117" y="506"/>
                    <a:pt x="118" y="506"/>
                  </a:cubicBezTo>
                  <a:cubicBezTo>
                    <a:pt x="276" y="479"/>
                    <a:pt x="276" y="479"/>
                    <a:pt x="276" y="479"/>
                  </a:cubicBezTo>
                  <a:cubicBezTo>
                    <a:pt x="286" y="478"/>
                    <a:pt x="293" y="469"/>
                    <a:pt x="291" y="459"/>
                  </a:cubicBezTo>
                  <a:cubicBezTo>
                    <a:pt x="289" y="449"/>
                    <a:pt x="280" y="442"/>
                    <a:pt x="270" y="444"/>
                  </a:cubicBezTo>
                  <a:cubicBezTo>
                    <a:pt x="112" y="470"/>
                    <a:pt x="112" y="470"/>
                    <a:pt x="112" y="470"/>
                  </a:cubicBezTo>
                  <a:cubicBezTo>
                    <a:pt x="102" y="472"/>
                    <a:pt x="95" y="481"/>
                    <a:pt x="97" y="491"/>
                  </a:cubicBezTo>
                  <a:cubicBezTo>
                    <a:pt x="99" y="500"/>
                    <a:pt x="106" y="506"/>
                    <a:pt x="115" y="506"/>
                  </a:cubicBezTo>
                  <a:close/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250"/>
                    <a:pt x="26" y="297"/>
                    <a:pt x="59" y="333"/>
                  </a:cubicBezTo>
                  <a:cubicBezTo>
                    <a:pt x="69" y="344"/>
                    <a:pt x="79" y="355"/>
                    <a:pt x="86" y="364"/>
                  </a:cubicBezTo>
                  <a:cubicBezTo>
                    <a:pt x="93" y="374"/>
                    <a:pt x="97" y="383"/>
                    <a:pt x="97" y="394"/>
                  </a:cubicBezTo>
                  <a:cubicBezTo>
                    <a:pt x="97" y="397"/>
                    <a:pt x="97" y="406"/>
                    <a:pt x="97" y="418"/>
                  </a:cubicBezTo>
                  <a:cubicBezTo>
                    <a:pt x="97" y="423"/>
                    <a:pt x="99" y="428"/>
                    <a:pt x="102" y="431"/>
                  </a:cubicBezTo>
                  <a:cubicBezTo>
                    <a:pt x="102" y="431"/>
                    <a:pt x="103" y="431"/>
                    <a:pt x="103" y="432"/>
                  </a:cubicBezTo>
                  <a:cubicBezTo>
                    <a:pt x="98" y="436"/>
                    <a:pt x="96" y="442"/>
                    <a:pt x="97" y="448"/>
                  </a:cubicBezTo>
                  <a:cubicBezTo>
                    <a:pt x="99" y="457"/>
                    <a:pt x="106" y="463"/>
                    <a:pt x="115" y="463"/>
                  </a:cubicBezTo>
                  <a:cubicBezTo>
                    <a:pt x="116" y="463"/>
                    <a:pt x="117" y="463"/>
                    <a:pt x="118" y="463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80" y="435"/>
                    <a:pt x="283" y="434"/>
                    <a:pt x="286" y="431"/>
                  </a:cubicBezTo>
                  <a:cubicBezTo>
                    <a:pt x="289" y="428"/>
                    <a:pt x="291" y="423"/>
                    <a:pt x="291" y="418"/>
                  </a:cubicBezTo>
                  <a:cubicBezTo>
                    <a:pt x="291" y="406"/>
                    <a:pt x="291" y="397"/>
                    <a:pt x="291" y="394"/>
                  </a:cubicBezTo>
                  <a:cubicBezTo>
                    <a:pt x="291" y="383"/>
                    <a:pt x="295" y="374"/>
                    <a:pt x="302" y="364"/>
                  </a:cubicBezTo>
                  <a:cubicBezTo>
                    <a:pt x="309" y="355"/>
                    <a:pt x="319" y="344"/>
                    <a:pt x="329" y="333"/>
                  </a:cubicBezTo>
                  <a:cubicBezTo>
                    <a:pt x="362" y="297"/>
                    <a:pt x="388" y="250"/>
                    <a:pt x="388" y="194"/>
                  </a:cubicBezTo>
                  <a:cubicBezTo>
                    <a:pt x="388" y="87"/>
                    <a:pt x="301" y="0"/>
                    <a:pt x="194" y="0"/>
                  </a:cubicBezTo>
                  <a:close/>
                  <a:moveTo>
                    <a:pt x="210" y="313"/>
                  </a:moveTo>
                  <a:cubicBezTo>
                    <a:pt x="210" y="400"/>
                    <a:pt x="210" y="400"/>
                    <a:pt x="210" y="400"/>
                  </a:cubicBezTo>
                  <a:cubicBezTo>
                    <a:pt x="178" y="400"/>
                    <a:pt x="178" y="400"/>
                    <a:pt x="178" y="400"/>
                  </a:cubicBezTo>
                  <a:cubicBezTo>
                    <a:pt x="178" y="313"/>
                    <a:pt x="178" y="313"/>
                    <a:pt x="178" y="313"/>
                  </a:cubicBezTo>
                  <a:cubicBezTo>
                    <a:pt x="178" y="312"/>
                    <a:pt x="178" y="310"/>
                    <a:pt x="177" y="309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9" y="230"/>
                    <a:pt x="141" y="231"/>
                    <a:pt x="144" y="232"/>
                  </a:cubicBezTo>
                  <a:cubicBezTo>
                    <a:pt x="153" y="235"/>
                    <a:pt x="162" y="239"/>
                    <a:pt x="171" y="242"/>
                  </a:cubicBezTo>
                  <a:cubicBezTo>
                    <a:pt x="180" y="244"/>
                    <a:pt x="187" y="247"/>
                    <a:pt x="194" y="247"/>
                  </a:cubicBezTo>
                  <a:cubicBezTo>
                    <a:pt x="201" y="247"/>
                    <a:pt x="208" y="244"/>
                    <a:pt x="217" y="242"/>
                  </a:cubicBezTo>
                  <a:cubicBezTo>
                    <a:pt x="228" y="238"/>
                    <a:pt x="241" y="233"/>
                    <a:pt x="251" y="229"/>
                  </a:cubicBezTo>
                  <a:cubicBezTo>
                    <a:pt x="211" y="309"/>
                    <a:pt x="211" y="309"/>
                    <a:pt x="211" y="309"/>
                  </a:cubicBezTo>
                  <a:cubicBezTo>
                    <a:pt x="210" y="310"/>
                    <a:pt x="210" y="312"/>
                    <a:pt x="210" y="313"/>
                  </a:cubicBezTo>
                  <a:close/>
                  <a:moveTo>
                    <a:pt x="302" y="309"/>
                  </a:moveTo>
                  <a:cubicBezTo>
                    <a:pt x="293" y="319"/>
                    <a:pt x="282" y="330"/>
                    <a:pt x="273" y="343"/>
                  </a:cubicBezTo>
                  <a:cubicBezTo>
                    <a:pt x="263" y="357"/>
                    <a:pt x="255" y="374"/>
                    <a:pt x="255" y="394"/>
                  </a:cubicBezTo>
                  <a:cubicBezTo>
                    <a:pt x="255" y="395"/>
                    <a:pt x="255" y="397"/>
                    <a:pt x="255" y="400"/>
                  </a:cubicBezTo>
                  <a:cubicBezTo>
                    <a:pt x="230" y="400"/>
                    <a:pt x="230" y="400"/>
                    <a:pt x="230" y="400"/>
                  </a:cubicBezTo>
                  <a:cubicBezTo>
                    <a:pt x="230" y="316"/>
                    <a:pt x="230" y="316"/>
                    <a:pt x="230" y="316"/>
                  </a:cubicBezTo>
                  <a:cubicBezTo>
                    <a:pt x="282" y="213"/>
                    <a:pt x="282" y="213"/>
                    <a:pt x="282" y="213"/>
                  </a:cubicBezTo>
                  <a:cubicBezTo>
                    <a:pt x="283" y="209"/>
                    <a:pt x="283" y="205"/>
                    <a:pt x="280" y="202"/>
                  </a:cubicBezTo>
                  <a:cubicBezTo>
                    <a:pt x="277" y="199"/>
                    <a:pt x="272" y="198"/>
                    <a:pt x="268" y="200"/>
                  </a:cubicBezTo>
                  <a:cubicBezTo>
                    <a:pt x="268" y="200"/>
                    <a:pt x="254" y="206"/>
                    <a:pt x="237" y="213"/>
                  </a:cubicBezTo>
                  <a:cubicBezTo>
                    <a:pt x="228" y="217"/>
                    <a:pt x="219" y="220"/>
                    <a:pt x="211" y="223"/>
                  </a:cubicBezTo>
                  <a:cubicBezTo>
                    <a:pt x="203" y="225"/>
                    <a:pt x="196" y="227"/>
                    <a:pt x="194" y="227"/>
                  </a:cubicBezTo>
                  <a:cubicBezTo>
                    <a:pt x="192" y="227"/>
                    <a:pt x="185" y="225"/>
                    <a:pt x="177" y="223"/>
                  </a:cubicBezTo>
                  <a:cubicBezTo>
                    <a:pt x="165" y="219"/>
                    <a:pt x="151" y="213"/>
                    <a:pt x="139" y="208"/>
                  </a:cubicBezTo>
                  <a:cubicBezTo>
                    <a:pt x="128" y="203"/>
                    <a:pt x="120" y="200"/>
                    <a:pt x="120" y="200"/>
                  </a:cubicBezTo>
                  <a:cubicBezTo>
                    <a:pt x="116" y="198"/>
                    <a:pt x="111" y="199"/>
                    <a:pt x="108" y="202"/>
                  </a:cubicBezTo>
                  <a:cubicBezTo>
                    <a:pt x="105" y="205"/>
                    <a:pt x="105" y="209"/>
                    <a:pt x="106" y="213"/>
                  </a:cubicBezTo>
                  <a:cubicBezTo>
                    <a:pt x="158" y="316"/>
                    <a:pt x="158" y="316"/>
                    <a:pt x="158" y="316"/>
                  </a:cubicBezTo>
                  <a:cubicBezTo>
                    <a:pt x="158" y="400"/>
                    <a:pt x="158" y="400"/>
                    <a:pt x="158" y="400"/>
                  </a:cubicBezTo>
                  <a:cubicBezTo>
                    <a:pt x="133" y="400"/>
                    <a:pt x="133" y="400"/>
                    <a:pt x="133" y="400"/>
                  </a:cubicBezTo>
                  <a:cubicBezTo>
                    <a:pt x="133" y="397"/>
                    <a:pt x="133" y="395"/>
                    <a:pt x="133" y="394"/>
                  </a:cubicBezTo>
                  <a:cubicBezTo>
                    <a:pt x="133" y="374"/>
                    <a:pt x="125" y="357"/>
                    <a:pt x="115" y="343"/>
                  </a:cubicBezTo>
                  <a:cubicBezTo>
                    <a:pt x="106" y="330"/>
                    <a:pt x="95" y="319"/>
                    <a:pt x="86" y="309"/>
                  </a:cubicBezTo>
                  <a:cubicBezTo>
                    <a:pt x="56" y="277"/>
                    <a:pt x="36" y="238"/>
                    <a:pt x="36" y="194"/>
                  </a:cubicBezTo>
                  <a:cubicBezTo>
                    <a:pt x="36" y="150"/>
                    <a:pt x="54" y="111"/>
                    <a:pt x="82" y="82"/>
                  </a:cubicBezTo>
                  <a:cubicBezTo>
                    <a:pt x="111" y="54"/>
                    <a:pt x="150" y="36"/>
                    <a:pt x="194" y="36"/>
                  </a:cubicBezTo>
                  <a:cubicBezTo>
                    <a:pt x="238" y="36"/>
                    <a:pt x="277" y="54"/>
                    <a:pt x="306" y="82"/>
                  </a:cubicBezTo>
                  <a:cubicBezTo>
                    <a:pt x="334" y="111"/>
                    <a:pt x="352" y="150"/>
                    <a:pt x="352" y="194"/>
                  </a:cubicBezTo>
                  <a:cubicBezTo>
                    <a:pt x="352" y="238"/>
                    <a:pt x="332" y="277"/>
                    <a:pt x="302" y="3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173">
              <a:extLst>
                <a:ext uri="{FF2B5EF4-FFF2-40B4-BE49-F238E27FC236}">
                  <a16:creationId xmlns:a16="http://schemas.microsoft.com/office/drawing/2014/main" id="{27A40429-C928-4AF4-9C6D-E19CC5786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7476" y="5357723"/>
              <a:ext cx="74983" cy="188291"/>
            </a:xfrm>
            <a:custGeom>
              <a:avLst/>
              <a:gdLst>
                <a:gd name="T0" fmla="*/ 39 w 44"/>
                <a:gd name="T1" fmla="*/ 73 h 113"/>
                <a:gd name="T2" fmla="*/ 22 w 44"/>
                <a:gd name="T3" fmla="*/ 113 h 113"/>
                <a:gd name="T4" fmla="*/ 5 w 44"/>
                <a:gd name="T5" fmla="*/ 73 h 113"/>
                <a:gd name="T6" fmla="*/ 2 w 44"/>
                <a:gd name="T7" fmla="*/ 40 h 113"/>
                <a:gd name="T8" fmla="*/ 22 w 44"/>
                <a:gd name="T9" fmla="*/ 0 h 113"/>
                <a:gd name="T10" fmla="*/ 42 w 44"/>
                <a:gd name="T11" fmla="*/ 40 h 113"/>
                <a:gd name="T12" fmla="*/ 39 w 44"/>
                <a:gd name="T13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13">
                  <a:moveTo>
                    <a:pt x="39" y="73"/>
                  </a:moveTo>
                  <a:cubicBezTo>
                    <a:pt x="37" y="95"/>
                    <a:pt x="29" y="113"/>
                    <a:pt x="22" y="113"/>
                  </a:cubicBezTo>
                  <a:cubicBezTo>
                    <a:pt x="15" y="113"/>
                    <a:pt x="7" y="95"/>
                    <a:pt x="5" y="7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0" y="18"/>
                    <a:pt x="9" y="0"/>
                    <a:pt x="22" y="0"/>
                  </a:cubicBezTo>
                  <a:cubicBezTo>
                    <a:pt x="35" y="0"/>
                    <a:pt x="44" y="18"/>
                    <a:pt x="42" y="40"/>
                  </a:cubicBezTo>
                  <a:lnTo>
                    <a:pt x="3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174">
              <a:extLst>
                <a:ext uri="{FF2B5EF4-FFF2-40B4-BE49-F238E27FC236}">
                  <a16:creationId xmlns:a16="http://schemas.microsoft.com/office/drawing/2014/main" id="{99072BAA-1A57-42AF-AD69-B69401319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5871" y="5424375"/>
              <a:ext cx="121639" cy="179959"/>
            </a:xfrm>
            <a:custGeom>
              <a:avLst/>
              <a:gdLst>
                <a:gd name="T0" fmla="*/ 62 w 73"/>
                <a:gd name="T1" fmla="*/ 61 h 108"/>
                <a:gd name="T2" fmla="*/ 67 w 73"/>
                <a:gd name="T3" fmla="*/ 104 h 108"/>
                <a:gd name="T4" fmla="*/ 32 w 73"/>
                <a:gd name="T5" fmla="*/ 78 h 108"/>
                <a:gd name="T6" fmla="*/ 13 w 73"/>
                <a:gd name="T7" fmla="*/ 51 h 108"/>
                <a:gd name="T8" fmla="*/ 11 w 73"/>
                <a:gd name="T9" fmla="*/ 7 h 108"/>
                <a:gd name="T10" fmla="*/ 48 w 73"/>
                <a:gd name="T11" fmla="*/ 32 h 108"/>
                <a:gd name="T12" fmla="*/ 62 w 73"/>
                <a:gd name="T13" fmla="*/ 6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08">
                  <a:moveTo>
                    <a:pt x="62" y="61"/>
                  </a:moveTo>
                  <a:cubicBezTo>
                    <a:pt x="71" y="81"/>
                    <a:pt x="73" y="101"/>
                    <a:pt x="67" y="104"/>
                  </a:cubicBezTo>
                  <a:cubicBezTo>
                    <a:pt x="60" y="108"/>
                    <a:pt x="45" y="96"/>
                    <a:pt x="32" y="7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" y="33"/>
                    <a:pt x="0" y="13"/>
                    <a:pt x="11" y="7"/>
                  </a:cubicBezTo>
                  <a:cubicBezTo>
                    <a:pt x="22" y="0"/>
                    <a:pt x="38" y="12"/>
                    <a:pt x="48" y="32"/>
                  </a:cubicBezTo>
                  <a:lnTo>
                    <a:pt x="62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Freeform 175">
              <a:extLst>
                <a:ext uri="{FF2B5EF4-FFF2-40B4-BE49-F238E27FC236}">
                  <a16:creationId xmlns:a16="http://schemas.microsoft.com/office/drawing/2014/main" id="{0E602CA7-A6E5-40AC-A17D-BA97941A7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51" y="5630994"/>
              <a:ext cx="179959" cy="121639"/>
            </a:xfrm>
            <a:custGeom>
              <a:avLst/>
              <a:gdLst>
                <a:gd name="T0" fmla="*/ 78 w 108"/>
                <a:gd name="T1" fmla="*/ 32 h 73"/>
                <a:gd name="T2" fmla="*/ 104 w 108"/>
                <a:gd name="T3" fmla="*/ 67 h 73"/>
                <a:gd name="T4" fmla="*/ 61 w 108"/>
                <a:gd name="T5" fmla="*/ 62 h 73"/>
                <a:gd name="T6" fmla="*/ 32 w 108"/>
                <a:gd name="T7" fmla="*/ 48 h 73"/>
                <a:gd name="T8" fmla="*/ 7 w 108"/>
                <a:gd name="T9" fmla="*/ 11 h 73"/>
                <a:gd name="T10" fmla="*/ 51 w 108"/>
                <a:gd name="T11" fmla="*/ 13 h 73"/>
                <a:gd name="T12" fmla="*/ 78 w 108"/>
                <a:gd name="T13" fmla="*/ 3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73">
                  <a:moveTo>
                    <a:pt x="78" y="32"/>
                  </a:moveTo>
                  <a:cubicBezTo>
                    <a:pt x="96" y="45"/>
                    <a:pt x="108" y="60"/>
                    <a:pt x="104" y="67"/>
                  </a:cubicBezTo>
                  <a:cubicBezTo>
                    <a:pt x="101" y="73"/>
                    <a:pt x="81" y="71"/>
                    <a:pt x="61" y="62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12" y="38"/>
                    <a:pt x="0" y="22"/>
                    <a:pt x="7" y="11"/>
                  </a:cubicBezTo>
                  <a:cubicBezTo>
                    <a:pt x="13" y="0"/>
                    <a:pt x="33" y="1"/>
                    <a:pt x="51" y="13"/>
                  </a:cubicBezTo>
                  <a:lnTo>
                    <a:pt x="78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Freeform 176">
              <a:extLst>
                <a:ext uri="{FF2B5EF4-FFF2-40B4-BE49-F238E27FC236}">
                  <a16:creationId xmlns:a16="http://schemas.microsoft.com/office/drawing/2014/main" id="{0B43A7A9-A224-4CAE-A5ED-0572C8957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5902599"/>
              <a:ext cx="188291" cy="74983"/>
            </a:xfrm>
            <a:custGeom>
              <a:avLst/>
              <a:gdLst>
                <a:gd name="T0" fmla="*/ 73 w 113"/>
                <a:gd name="T1" fmla="*/ 5 h 44"/>
                <a:gd name="T2" fmla="*/ 113 w 113"/>
                <a:gd name="T3" fmla="*/ 22 h 44"/>
                <a:gd name="T4" fmla="*/ 73 w 113"/>
                <a:gd name="T5" fmla="*/ 39 h 44"/>
                <a:gd name="T6" fmla="*/ 40 w 113"/>
                <a:gd name="T7" fmla="*/ 42 h 44"/>
                <a:gd name="T8" fmla="*/ 0 w 113"/>
                <a:gd name="T9" fmla="*/ 22 h 44"/>
                <a:gd name="T10" fmla="*/ 40 w 113"/>
                <a:gd name="T11" fmla="*/ 2 h 44"/>
                <a:gd name="T12" fmla="*/ 73 w 113"/>
                <a:gd name="T13" fmla="*/ 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44">
                  <a:moveTo>
                    <a:pt x="73" y="5"/>
                  </a:moveTo>
                  <a:cubicBezTo>
                    <a:pt x="95" y="7"/>
                    <a:pt x="113" y="15"/>
                    <a:pt x="113" y="22"/>
                  </a:cubicBezTo>
                  <a:cubicBezTo>
                    <a:pt x="113" y="29"/>
                    <a:pt x="95" y="37"/>
                    <a:pt x="73" y="39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18" y="44"/>
                    <a:pt x="0" y="35"/>
                    <a:pt x="0" y="22"/>
                  </a:cubicBezTo>
                  <a:cubicBezTo>
                    <a:pt x="0" y="9"/>
                    <a:pt x="18" y="0"/>
                    <a:pt x="40" y="2"/>
                  </a:cubicBezTo>
                  <a:lnTo>
                    <a:pt x="7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Freeform 177">
              <a:extLst>
                <a:ext uri="{FF2B5EF4-FFF2-40B4-BE49-F238E27FC236}">
                  <a16:creationId xmlns:a16="http://schemas.microsoft.com/office/drawing/2014/main" id="{7B4FDC15-E572-4B55-9436-576616BB7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51" y="6127546"/>
              <a:ext cx="179959" cy="121639"/>
            </a:xfrm>
            <a:custGeom>
              <a:avLst/>
              <a:gdLst>
                <a:gd name="T0" fmla="*/ 61 w 108"/>
                <a:gd name="T1" fmla="*/ 11 h 73"/>
                <a:gd name="T2" fmla="*/ 104 w 108"/>
                <a:gd name="T3" fmla="*/ 6 h 73"/>
                <a:gd name="T4" fmla="*/ 78 w 108"/>
                <a:gd name="T5" fmla="*/ 41 h 73"/>
                <a:gd name="T6" fmla="*/ 51 w 108"/>
                <a:gd name="T7" fmla="*/ 60 h 73"/>
                <a:gd name="T8" fmla="*/ 7 w 108"/>
                <a:gd name="T9" fmla="*/ 62 h 73"/>
                <a:gd name="T10" fmla="*/ 32 w 108"/>
                <a:gd name="T11" fmla="*/ 25 h 73"/>
                <a:gd name="T12" fmla="*/ 61 w 108"/>
                <a:gd name="T13" fmla="*/ 1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73">
                  <a:moveTo>
                    <a:pt x="61" y="11"/>
                  </a:moveTo>
                  <a:cubicBezTo>
                    <a:pt x="81" y="2"/>
                    <a:pt x="101" y="0"/>
                    <a:pt x="104" y="6"/>
                  </a:cubicBezTo>
                  <a:cubicBezTo>
                    <a:pt x="108" y="13"/>
                    <a:pt x="96" y="28"/>
                    <a:pt x="78" y="41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33" y="72"/>
                    <a:pt x="13" y="73"/>
                    <a:pt x="7" y="62"/>
                  </a:cubicBezTo>
                  <a:cubicBezTo>
                    <a:pt x="0" y="51"/>
                    <a:pt x="12" y="35"/>
                    <a:pt x="32" y="25"/>
                  </a:cubicBezTo>
                  <a:lnTo>
                    <a:pt x="6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Freeform 178">
              <a:extLst>
                <a:ext uri="{FF2B5EF4-FFF2-40B4-BE49-F238E27FC236}">
                  <a16:creationId xmlns:a16="http://schemas.microsoft.com/office/drawing/2014/main" id="{28405FD6-442B-4AEC-8B61-67F112769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723" y="6127546"/>
              <a:ext cx="179959" cy="121639"/>
            </a:xfrm>
            <a:custGeom>
              <a:avLst/>
              <a:gdLst>
                <a:gd name="T0" fmla="*/ 30 w 108"/>
                <a:gd name="T1" fmla="*/ 41 h 73"/>
                <a:gd name="T2" fmla="*/ 4 w 108"/>
                <a:gd name="T3" fmla="*/ 6 h 73"/>
                <a:gd name="T4" fmla="*/ 47 w 108"/>
                <a:gd name="T5" fmla="*/ 11 h 73"/>
                <a:gd name="T6" fmla="*/ 76 w 108"/>
                <a:gd name="T7" fmla="*/ 25 h 73"/>
                <a:gd name="T8" fmla="*/ 101 w 108"/>
                <a:gd name="T9" fmla="*/ 62 h 73"/>
                <a:gd name="T10" fmla="*/ 57 w 108"/>
                <a:gd name="T11" fmla="*/ 60 h 73"/>
                <a:gd name="T12" fmla="*/ 30 w 108"/>
                <a:gd name="T13" fmla="*/ 4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73">
                  <a:moveTo>
                    <a:pt x="30" y="41"/>
                  </a:moveTo>
                  <a:cubicBezTo>
                    <a:pt x="12" y="28"/>
                    <a:pt x="0" y="13"/>
                    <a:pt x="4" y="6"/>
                  </a:cubicBezTo>
                  <a:cubicBezTo>
                    <a:pt x="7" y="0"/>
                    <a:pt x="27" y="2"/>
                    <a:pt x="47" y="11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96" y="35"/>
                    <a:pt x="108" y="51"/>
                    <a:pt x="101" y="62"/>
                  </a:cubicBezTo>
                  <a:cubicBezTo>
                    <a:pt x="95" y="73"/>
                    <a:pt x="75" y="72"/>
                    <a:pt x="57" y="60"/>
                  </a:cubicBezTo>
                  <a:lnTo>
                    <a:pt x="3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Freeform 179">
              <a:extLst>
                <a:ext uri="{FF2B5EF4-FFF2-40B4-BE49-F238E27FC236}">
                  <a16:creationId xmlns:a16="http://schemas.microsoft.com/office/drawing/2014/main" id="{76156A82-D128-4F03-B52B-44CC78A7F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9043" y="5902599"/>
              <a:ext cx="188291" cy="74983"/>
            </a:xfrm>
            <a:custGeom>
              <a:avLst/>
              <a:gdLst>
                <a:gd name="T0" fmla="*/ 40 w 113"/>
                <a:gd name="T1" fmla="*/ 39 h 44"/>
                <a:gd name="T2" fmla="*/ 0 w 113"/>
                <a:gd name="T3" fmla="*/ 22 h 44"/>
                <a:gd name="T4" fmla="*/ 40 w 113"/>
                <a:gd name="T5" fmla="*/ 5 h 44"/>
                <a:gd name="T6" fmla="*/ 73 w 113"/>
                <a:gd name="T7" fmla="*/ 2 h 44"/>
                <a:gd name="T8" fmla="*/ 113 w 113"/>
                <a:gd name="T9" fmla="*/ 22 h 44"/>
                <a:gd name="T10" fmla="*/ 73 w 113"/>
                <a:gd name="T11" fmla="*/ 42 h 44"/>
                <a:gd name="T12" fmla="*/ 40 w 113"/>
                <a:gd name="T13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44">
                  <a:moveTo>
                    <a:pt x="40" y="39"/>
                  </a:moveTo>
                  <a:cubicBezTo>
                    <a:pt x="18" y="37"/>
                    <a:pt x="0" y="29"/>
                    <a:pt x="0" y="22"/>
                  </a:cubicBezTo>
                  <a:cubicBezTo>
                    <a:pt x="0" y="15"/>
                    <a:pt x="18" y="7"/>
                    <a:pt x="40" y="5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95" y="0"/>
                    <a:pt x="113" y="9"/>
                    <a:pt x="113" y="22"/>
                  </a:cubicBezTo>
                  <a:cubicBezTo>
                    <a:pt x="113" y="35"/>
                    <a:pt x="95" y="44"/>
                    <a:pt x="73" y="42"/>
                  </a:cubicBezTo>
                  <a:lnTo>
                    <a:pt x="4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Freeform 180">
              <a:extLst>
                <a:ext uri="{FF2B5EF4-FFF2-40B4-BE49-F238E27FC236}">
                  <a16:creationId xmlns:a16="http://schemas.microsoft.com/office/drawing/2014/main" id="{AA864383-9134-4885-9A63-670BC1A32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723" y="5630994"/>
              <a:ext cx="179959" cy="121639"/>
            </a:xfrm>
            <a:custGeom>
              <a:avLst/>
              <a:gdLst>
                <a:gd name="T0" fmla="*/ 47 w 108"/>
                <a:gd name="T1" fmla="*/ 62 h 73"/>
                <a:gd name="T2" fmla="*/ 4 w 108"/>
                <a:gd name="T3" fmla="*/ 67 h 73"/>
                <a:gd name="T4" fmla="*/ 30 w 108"/>
                <a:gd name="T5" fmla="*/ 32 h 73"/>
                <a:gd name="T6" fmla="*/ 57 w 108"/>
                <a:gd name="T7" fmla="*/ 13 h 73"/>
                <a:gd name="T8" fmla="*/ 101 w 108"/>
                <a:gd name="T9" fmla="*/ 11 h 73"/>
                <a:gd name="T10" fmla="*/ 76 w 108"/>
                <a:gd name="T11" fmla="*/ 48 h 73"/>
                <a:gd name="T12" fmla="*/ 47 w 108"/>
                <a:gd name="T13" fmla="*/ 6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73">
                  <a:moveTo>
                    <a:pt x="47" y="62"/>
                  </a:moveTo>
                  <a:cubicBezTo>
                    <a:pt x="27" y="71"/>
                    <a:pt x="7" y="73"/>
                    <a:pt x="4" y="67"/>
                  </a:cubicBezTo>
                  <a:cubicBezTo>
                    <a:pt x="0" y="60"/>
                    <a:pt x="12" y="45"/>
                    <a:pt x="30" y="32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75" y="1"/>
                    <a:pt x="95" y="0"/>
                    <a:pt x="101" y="11"/>
                  </a:cubicBezTo>
                  <a:cubicBezTo>
                    <a:pt x="108" y="22"/>
                    <a:pt x="96" y="38"/>
                    <a:pt x="76" y="48"/>
                  </a:cubicBezTo>
                  <a:lnTo>
                    <a:pt x="47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181">
              <a:extLst>
                <a:ext uri="{FF2B5EF4-FFF2-40B4-BE49-F238E27FC236}">
                  <a16:creationId xmlns:a16="http://schemas.microsoft.com/office/drawing/2014/main" id="{FD0CD82C-9749-418A-9FA2-96E747C85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2423" y="5424375"/>
              <a:ext cx="121639" cy="179959"/>
            </a:xfrm>
            <a:custGeom>
              <a:avLst/>
              <a:gdLst>
                <a:gd name="T0" fmla="*/ 41 w 73"/>
                <a:gd name="T1" fmla="*/ 78 h 108"/>
                <a:gd name="T2" fmla="*/ 6 w 73"/>
                <a:gd name="T3" fmla="*/ 104 h 108"/>
                <a:gd name="T4" fmla="*/ 11 w 73"/>
                <a:gd name="T5" fmla="*/ 61 h 108"/>
                <a:gd name="T6" fmla="*/ 25 w 73"/>
                <a:gd name="T7" fmla="*/ 32 h 108"/>
                <a:gd name="T8" fmla="*/ 62 w 73"/>
                <a:gd name="T9" fmla="*/ 7 h 108"/>
                <a:gd name="T10" fmla="*/ 60 w 73"/>
                <a:gd name="T11" fmla="*/ 51 h 108"/>
                <a:gd name="T12" fmla="*/ 41 w 73"/>
                <a:gd name="T13" fmla="*/ 7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08">
                  <a:moveTo>
                    <a:pt x="41" y="78"/>
                  </a:moveTo>
                  <a:cubicBezTo>
                    <a:pt x="28" y="96"/>
                    <a:pt x="13" y="108"/>
                    <a:pt x="6" y="104"/>
                  </a:cubicBezTo>
                  <a:cubicBezTo>
                    <a:pt x="0" y="101"/>
                    <a:pt x="2" y="81"/>
                    <a:pt x="11" y="6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5" y="12"/>
                    <a:pt x="51" y="0"/>
                    <a:pt x="62" y="7"/>
                  </a:cubicBezTo>
                  <a:cubicBezTo>
                    <a:pt x="73" y="13"/>
                    <a:pt x="72" y="33"/>
                    <a:pt x="60" y="51"/>
                  </a:cubicBezTo>
                  <a:lnTo>
                    <a:pt x="41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1A990F7-821C-4846-9EE9-CFF63E1F8EFA}"/>
              </a:ext>
            </a:extLst>
          </p:cNvPr>
          <p:cNvGrpSpPr/>
          <p:nvPr/>
        </p:nvGrpSpPr>
        <p:grpSpPr>
          <a:xfrm>
            <a:off x="3386545" y="1750246"/>
            <a:ext cx="1003028" cy="874408"/>
            <a:chOff x="5562600" y="5357723"/>
            <a:chExt cx="1164734" cy="121805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5" name="Freeform 141">
              <a:extLst>
                <a:ext uri="{FF2B5EF4-FFF2-40B4-BE49-F238E27FC236}">
                  <a16:creationId xmlns:a16="http://schemas.microsoft.com/office/drawing/2014/main" id="{40679BAB-06D0-4702-827D-52646A3DAC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0875" y="5615998"/>
              <a:ext cx="648185" cy="959780"/>
            </a:xfrm>
            <a:custGeom>
              <a:avLst/>
              <a:gdLst>
                <a:gd name="T0" fmla="*/ 270 w 388"/>
                <a:gd name="T1" fmla="*/ 487 h 575"/>
                <a:gd name="T2" fmla="*/ 112 w 388"/>
                <a:gd name="T3" fmla="*/ 514 h 575"/>
                <a:gd name="T4" fmla="*/ 110 w 388"/>
                <a:gd name="T5" fmla="*/ 514 h 575"/>
                <a:gd name="T6" fmla="*/ 115 w 388"/>
                <a:gd name="T7" fmla="*/ 549 h 575"/>
                <a:gd name="T8" fmla="*/ 183 w 388"/>
                <a:gd name="T9" fmla="*/ 575 h 575"/>
                <a:gd name="T10" fmla="*/ 244 w 388"/>
                <a:gd name="T11" fmla="*/ 549 h 575"/>
                <a:gd name="T12" fmla="*/ 291 w 388"/>
                <a:gd name="T13" fmla="*/ 531 h 575"/>
                <a:gd name="T14" fmla="*/ 291 w 388"/>
                <a:gd name="T15" fmla="*/ 502 h 575"/>
                <a:gd name="T16" fmla="*/ 118 w 388"/>
                <a:gd name="T17" fmla="*/ 506 h 575"/>
                <a:gd name="T18" fmla="*/ 291 w 388"/>
                <a:gd name="T19" fmla="*/ 459 h 575"/>
                <a:gd name="T20" fmla="*/ 112 w 388"/>
                <a:gd name="T21" fmla="*/ 470 h 575"/>
                <a:gd name="T22" fmla="*/ 115 w 388"/>
                <a:gd name="T23" fmla="*/ 506 h 575"/>
                <a:gd name="T24" fmla="*/ 0 w 388"/>
                <a:gd name="T25" fmla="*/ 194 h 575"/>
                <a:gd name="T26" fmla="*/ 86 w 388"/>
                <a:gd name="T27" fmla="*/ 364 h 575"/>
                <a:gd name="T28" fmla="*/ 97 w 388"/>
                <a:gd name="T29" fmla="*/ 418 h 575"/>
                <a:gd name="T30" fmla="*/ 103 w 388"/>
                <a:gd name="T31" fmla="*/ 432 h 575"/>
                <a:gd name="T32" fmla="*/ 115 w 388"/>
                <a:gd name="T33" fmla="*/ 463 h 575"/>
                <a:gd name="T34" fmla="*/ 276 w 388"/>
                <a:gd name="T35" fmla="*/ 436 h 575"/>
                <a:gd name="T36" fmla="*/ 286 w 388"/>
                <a:gd name="T37" fmla="*/ 431 h 575"/>
                <a:gd name="T38" fmla="*/ 291 w 388"/>
                <a:gd name="T39" fmla="*/ 394 h 575"/>
                <a:gd name="T40" fmla="*/ 329 w 388"/>
                <a:gd name="T41" fmla="*/ 333 h 575"/>
                <a:gd name="T42" fmla="*/ 194 w 388"/>
                <a:gd name="T43" fmla="*/ 0 h 575"/>
                <a:gd name="T44" fmla="*/ 210 w 388"/>
                <a:gd name="T45" fmla="*/ 400 h 575"/>
                <a:gd name="T46" fmla="*/ 178 w 388"/>
                <a:gd name="T47" fmla="*/ 313 h 575"/>
                <a:gd name="T48" fmla="*/ 137 w 388"/>
                <a:gd name="T49" fmla="*/ 229 h 575"/>
                <a:gd name="T50" fmla="*/ 171 w 388"/>
                <a:gd name="T51" fmla="*/ 242 h 575"/>
                <a:gd name="T52" fmla="*/ 217 w 388"/>
                <a:gd name="T53" fmla="*/ 242 h 575"/>
                <a:gd name="T54" fmla="*/ 211 w 388"/>
                <a:gd name="T55" fmla="*/ 309 h 575"/>
                <a:gd name="T56" fmla="*/ 302 w 388"/>
                <a:gd name="T57" fmla="*/ 309 h 575"/>
                <a:gd name="T58" fmla="*/ 255 w 388"/>
                <a:gd name="T59" fmla="*/ 394 h 575"/>
                <a:gd name="T60" fmla="*/ 230 w 388"/>
                <a:gd name="T61" fmla="*/ 400 h 575"/>
                <a:gd name="T62" fmla="*/ 282 w 388"/>
                <a:gd name="T63" fmla="*/ 213 h 575"/>
                <a:gd name="T64" fmla="*/ 268 w 388"/>
                <a:gd name="T65" fmla="*/ 200 h 575"/>
                <a:gd name="T66" fmla="*/ 211 w 388"/>
                <a:gd name="T67" fmla="*/ 223 h 575"/>
                <a:gd name="T68" fmla="*/ 177 w 388"/>
                <a:gd name="T69" fmla="*/ 223 h 575"/>
                <a:gd name="T70" fmla="*/ 120 w 388"/>
                <a:gd name="T71" fmla="*/ 200 h 575"/>
                <a:gd name="T72" fmla="*/ 106 w 388"/>
                <a:gd name="T73" fmla="*/ 213 h 575"/>
                <a:gd name="T74" fmla="*/ 158 w 388"/>
                <a:gd name="T75" fmla="*/ 400 h 575"/>
                <a:gd name="T76" fmla="*/ 133 w 388"/>
                <a:gd name="T77" fmla="*/ 394 h 575"/>
                <a:gd name="T78" fmla="*/ 86 w 388"/>
                <a:gd name="T79" fmla="*/ 309 h 575"/>
                <a:gd name="T80" fmla="*/ 82 w 388"/>
                <a:gd name="T81" fmla="*/ 82 h 575"/>
                <a:gd name="T82" fmla="*/ 306 w 388"/>
                <a:gd name="T83" fmla="*/ 82 h 575"/>
                <a:gd name="T84" fmla="*/ 302 w 388"/>
                <a:gd name="T85" fmla="*/ 30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8" h="575">
                  <a:moveTo>
                    <a:pt x="291" y="502"/>
                  </a:moveTo>
                  <a:cubicBezTo>
                    <a:pt x="289" y="492"/>
                    <a:pt x="280" y="486"/>
                    <a:pt x="270" y="487"/>
                  </a:cubicBezTo>
                  <a:cubicBezTo>
                    <a:pt x="112" y="514"/>
                    <a:pt x="112" y="514"/>
                    <a:pt x="112" y="514"/>
                  </a:cubicBezTo>
                  <a:cubicBezTo>
                    <a:pt x="112" y="514"/>
                    <a:pt x="112" y="514"/>
                    <a:pt x="112" y="514"/>
                  </a:cubicBezTo>
                  <a:cubicBezTo>
                    <a:pt x="111" y="514"/>
                    <a:pt x="111" y="514"/>
                    <a:pt x="111" y="514"/>
                  </a:cubicBezTo>
                  <a:cubicBezTo>
                    <a:pt x="110" y="514"/>
                    <a:pt x="110" y="514"/>
                    <a:pt x="110" y="514"/>
                  </a:cubicBezTo>
                  <a:cubicBezTo>
                    <a:pt x="102" y="516"/>
                    <a:pt x="97" y="523"/>
                    <a:pt x="97" y="531"/>
                  </a:cubicBezTo>
                  <a:cubicBezTo>
                    <a:pt x="97" y="541"/>
                    <a:pt x="105" y="549"/>
                    <a:pt x="115" y="549"/>
                  </a:cubicBezTo>
                  <a:cubicBezTo>
                    <a:pt x="144" y="549"/>
                    <a:pt x="144" y="549"/>
                    <a:pt x="144" y="549"/>
                  </a:cubicBezTo>
                  <a:cubicBezTo>
                    <a:pt x="151" y="564"/>
                    <a:pt x="166" y="575"/>
                    <a:pt x="183" y="575"/>
                  </a:cubicBezTo>
                  <a:cubicBezTo>
                    <a:pt x="205" y="575"/>
                    <a:pt x="205" y="575"/>
                    <a:pt x="205" y="575"/>
                  </a:cubicBezTo>
                  <a:cubicBezTo>
                    <a:pt x="222" y="575"/>
                    <a:pt x="237" y="564"/>
                    <a:pt x="244" y="549"/>
                  </a:cubicBezTo>
                  <a:cubicBezTo>
                    <a:pt x="273" y="549"/>
                    <a:pt x="273" y="549"/>
                    <a:pt x="273" y="549"/>
                  </a:cubicBezTo>
                  <a:cubicBezTo>
                    <a:pt x="283" y="549"/>
                    <a:pt x="291" y="541"/>
                    <a:pt x="291" y="531"/>
                  </a:cubicBezTo>
                  <a:cubicBezTo>
                    <a:pt x="291" y="526"/>
                    <a:pt x="289" y="521"/>
                    <a:pt x="285" y="518"/>
                  </a:cubicBezTo>
                  <a:cubicBezTo>
                    <a:pt x="290" y="514"/>
                    <a:pt x="292" y="508"/>
                    <a:pt x="291" y="502"/>
                  </a:cubicBezTo>
                  <a:close/>
                  <a:moveTo>
                    <a:pt x="115" y="506"/>
                  </a:moveTo>
                  <a:cubicBezTo>
                    <a:pt x="116" y="506"/>
                    <a:pt x="117" y="506"/>
                    <a:pt x="118" y="506"/>
                  </a:cubicBezTo>
                  <a:cubicBezTo>
                    <a:pt x="276" y="479"/>
                    <a:pt x="276" y="479"/>
                    <a:pt x="276" y="479"/>
                  </a:cubicBezTo>
                  <a:cubicBezTo>
                    <a:pt x="286" y="478"/>
                    <a:pt x="293" y="469"/>
                    <a:pt x="291" y="459"/>
                  </a:cubicBezTo>
                  <a:cubicBezTo>
                    <a:pt x="289" y="449"/>
                    <a:pt x="280" y="442"/>
                    <a:pt x="270" y="444"/>
                  </a:cubicBezTo>
                  <a:cubicBezTo>
                    <a:pt x="112" y="470"/>
                    <a:pt x="112" y="470"/>
                    <a:pt x="112" y="470"/>
                  </a:cubicBezTo>
                  <a:cubicBezTo>
                    <a:pt x="102" y="472"/>
                    <a:pt x="95" y="481"/>
                    <a:pt x="97" y="491"/>
                  </a:cubicBezTo>
                  <a:cubicBezTo>
                    <a:pt x="99" y="500"/>
                    <a:pt x="106" y="506"/>
                    <a:pt x="115" y="506"/>
                  </a:cubicBezTo>
                  <a:close/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250"/>
                    <a:pt x="26" y="297"/>
                    <a:pt x="59" y="333"/>
                  </a:cubicBezTo>
                  <a:cubicBezTo>
                    <a:pt x="69" y="344"/>
                    <a:pt x="79" y="355"/>
                    <a:pt x="86" y="364"/>
                  </a:cubicBezTo>
                  <a:cubicBezTo>
                    <a:pt x="93" y="374"/>
                    <a:pt x="97" y="383"/>
                    <a:pt x="97" y="394"/>
                  </a:cubicBezTo>
                  <a:cubicBezTo>
                    <a:pt x="97" y="397"/>
                    <a:pt x="97" y="406"/>
                    <a:pt x="97" y="418"/>
                  </a:cubicBezTo>
                  <a:cubicBezTo>
                    <a:pt x="97" y="423"/>
                    <a:pt x="99" y="428"/>
                    <a:pt x="102" y="431"/>
                  </a:cubicBezTo>
                  <a:cubicBezTo>
                    <a:pt x="102" y="431"/>
                    <a:pt x="103" y="431"/>
                    <a:pt x="103" y="432"/>
                  </a:cubicBezTo>
                  <a:cubicBezTo>
                    <a:pt x="98" y="436"/>
                    <a:pt x="96" y="442"/>
                    <a:pt x="97" y="448"/>
                  </a:cubicBezTo>
                  <a:cubicBezTo>
                    <a:pt x="99" y="457"/>
                    <a:pt x="106" y="463"/>
                    <a:pt x="115" y="463"/>
                  </a:cubicBezTo>
                  <a:cubicBezTo>
                    <a:pt x="116" y="463"/>
                    <a:pt x="117" y="463"/>
                    <a:pt x="118" y="463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80" y="435"/>
                    <a:pt x="283" y="434"/>
                    <a:pt x="286" y="431"/>
                  </a:cubicBezTo>
                  <a:cubicBezTo>
                    <a:pt x="289" y="428"/>
                    <a:pt x="291" y="423"/>
                    <a:pt x="291" y="418"/>
                  </a:cubicBezTo>
                  <a:cubicBezTo>
                    <a:pt x="291" y="406"/>
                    <a:pt x="291" y="397"/>
                    <a:pt x="291" y="394"/>
                  </a:cubicBezTo>
                  <a:cubicBezTo>
                    <a:pt x="291" y="383"/>
                    <a:pt x="295" y="374"/>
                    <a:pt x="302" y="364"/>
                  </a:cubicBezTo>
                  <a:cubicBezTo>
                    <a:pt x="309" y="355"/>
                    <a:pt x="319" y="344"/>
                    <a:pt x="329" y="333"/>
                  </a:cubicBezTo>
                  <a:cubicBezTo>
                    <a:pt x="362" y="297"/>
                    <a:pt x="388" y="250"/>
                    <a:pt x="388" y="194"/>
                  </a:cubicBezTo>
                  <a:cubicBezTo>
                    <a:pt x="388" y="87"/>
                    <a:pt x="301" y="0"/>
                    <a:pt x="194" y="0"/>
                  </a:cubicBezTo>
                  <a:close/>
                  <a:moveTo>
                    <a:pt x="210" y="313"/>
                  </a:moveTo>
                  <a:cubicBezTo>
                    <a:pt x="210" y="400"/>
                    <a:pt x="210" y="400"/>
                    <a:pt x="210" y="400"/>
                  </a:cubicBezTo>
                  <a:cubicBezTo>
                    <a:pt x="178" y="400"/>
                    <a:pt x="178" y="400"/>
                    <a:pt x="178" y="400"/>
                  </a:cubicBezTo>
                  <a:cubicBezTo>
                    <a:pt x="178" y="313"/>
                    <a:pt x="178" y="313"/>
                    <a:pt x="178" y="313"/>
                  </a:cubicBezTo>
                  <a:cubicBezTo>
                    <a:pt x="178" y="312"/>
                    <a:pt x="178" y="310"/>
                    <a:pt x="177" y="309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9" y="230"/>
                    <a:pt x="141" y="231"/>
                    <a:pt x="144" y="232"/>
                  </a:cubicBezTo>
                  <a:cubicBezTo>
                    <a:pt x="153" y="235"/>
                    <a:pt x="162" y="239"/>
                    <a:pt x="171" y="242"/>
                  </a:cubicBezTo>
                  <a:cubicBezTo>
                    <a:pt x="180" y="244"/>
                    <a:pt x="187" y="247"/>
                    <a:pt x="194" y="247"/>
                  </a:cubicBezTo>
                  <a:cubicBezTo>
                    <a:pt x="201" y="247"/>
                    <a:pt x="208" y="244"/>
                    <a:pt x="217" y="242"/>
                  </a:cubicBezTo>
                  <a:cubicBezTo>
                    <a:pt x="228" y="238"/>
                    <a:pt x="241" y="233"/>
                    <a:pt x="251" y="229"/>
                  </a:cubicBezTo>
                  <a:cubicBezTo>
                    <a:pt x="211" y="309"/>
                    <a:pt x="211" y="309"/>
                    <a:pt x="211" y="309"/>
                  </a:cubicBezTo>
                  <a:cubicBezTo>
                    <a:pt x="210" y="310"/>
                    <a:pt x="210" y="312"/>
                    <a:pt x="210" y="313"/>
                  </a:cubicBezTo>
                  <a:close/>
                  <a:moveTo>
                    <a:pt x="302" y="309"/>
                  </a:moveTo>
                  <a:cubicBezTo>
                    <a:pt x="293" y="319"/>
                    <a:pt x="282" y="330"/>
                    <a:pt x="273" y="343"/>
                  </a:cubicBezTo>
                  <a:cubicBezTo>
                    <a:pt x="263" y="357"/>
                    <a:pt x="255" y="374"/>
                    <a:pt x="255" y="394"/>
                  </a:cubicBezTo>
                  <a:cubicBezTo>
                    <a:pt x="255" y="395"/>
                    <a:pt x="255" y="397"/>
                    <a:pt x="255" y="400"/>
                  </a:cubicBezTo>
                  <a:cubicBezTo>
                    <a:pt x="230" y="400"/>
                    <a:pt x="230" y="400"/>
                    <a:pt x="230" y="400"/>
                  </a:cubicBezTo>
                  <a:cubicBezTo>
                    <a:pt x="230" y="316"/>
                    <a:pt x="230" y="316"/>
                    <a:pt x="230" y="316"/>
                  </a:cubicBezTo>
                  <a:cubicBezTo>
                    <a:pt x="282" y="213"/>
                    <a:pt x="282" y="213"/>
                    <a:pt x="282" y="213"/>
                  </a:cubicBezTo>
                  <a:cubicBezTo>
                    <a:pt x="283" y="209"/>
                    <a:pt x="283" y="205"/>
                    <a:pt x="280" y="202"/>
                  </a:cubicBezTo>
                  <a:cubicBezTo>
                    <a:pt x="277" y="199"/>
                    <a:pt x="272" y="198"/>
                    <a:pt x="268" y="200"/>
                  </a:cubicBezTo>
                  <a:cubicBezTo>
                    <a:pt x="268" y="200"/>
                    <a:pt x="254" y="206"/>
                    <a:pt x="237" y="213"/>
                  </a:cubicBezTo>
                  <a:cubicBezTo>
                    <a:pt x="228" y="217"/>
                    <a:pt x="219" y="220"/>
                    <a:pt x="211" y="223"/>
                  </a:cubicBezTo>
                  <a:cubicBezTo>
                    <a:pt x="203" y="225"/>
                    <a:pt x="196" y="227"/>
                    <a:pt x="194" y="227"/>
                  </a:cubicBezTo>
                  <a:cubicBezTo>
                    <a:pt x="192" y="227"/>
                    <a:pt x="185" y="225"/>
                    <a:pt x="177" y="223"/>
                  </a:cubicBezTo>
                  <a:cubicBezTo>
                    <a:pt x="165" y="219"/>
                    <a:pt x="151" y="213"/>
                    <a:pt x="139" y="208"/>
                  </a:cubicBezTo>
                  <a:cubicBezTo>
                    <a:pt x="128" y="203"/>
                    <a:pt x="120" y="200"/>
                    <a:pt x="120" y="200"/>
                  </a:cubicBezTo>
                  <a:cubicBezTo>
                    <a:pt x="116" y="198"/>
                    <a:pt x="111" y="199"/>
                    <a:pt x="108" y="202"/>
                  </a:cubicBezTo>
                  <a:cubicBezTo>
                    <a:pt x="105" y="205"/>
                    <a:pt x="105" y="209"/>
                    <a:pt x="106" y="213"/>
                  </a:cubicBezTo>
                  <a:cubicBezTo>
                    <a:pt x="158" y="316"/>
                    <a:pt x="158" y="316"/>
                    <a:pt x="158" y="316"/>
                  </a:cubicBezTo>
                  <a:cubicBezTo>
                    <a:pt x="158" y="400"/>
                    <a:pt x="158" y="400"/>
                    <a:pt x="158" y="400"/>
                  </a:cubicBezTo>
                  <a:cubicBezTo>
                    <a:pt x="133" y="400"/>
                    <a:pt x="133" y="400"/>
                    <a:pt x="133" y="400"/>
                  </a:cubicBezTo>
                  <a:cubicBezTo>
                    <a:pt x="133" y="397"/>
                    <a:pt x="133" y="395"/>
                    <a:pt x="133" y="394"/>
                  </a:cubicBezTo>
                  <a:cubicBezTo>
                    <a:pt x="133" y="374"/>
                    <a:pt x="125" y="357"/>
                    <a:pt x="115" y="343"/>
                  </a:cubicBezTo>
                  <a:cubicBezTo>
                    <a:pt x="106" y="330"/>
                    <a:pt x="95" y="319"/>
                    <a:pt x="86" y="309"/>
                  </a:cubicBezTo>
                  <a:cubicBezTo>
                    <a:pt x="56" y="277"/>
                    <a:pt x="36" y="238"/>
                    <a:pt x="36" y="194"/>
                  </a:cubicBezTo>
                  <a:cubicBezTo>
                    <a:pt x="36" y="150"/>
                    <a:pt x="54" y="111"/>
                    <a:pt x="82" y="82"/>
                  </a:cubicBezTo>
                  <a:cubicBezTo>
                    <a:pt x="111" y="54"/>
                    <a:pt x="150" y="36"/>
                    <a:pt x="194" y="36"/>
                  </a:cubicBezTo>
                  <a:cubicBezTo>
                    <a:pt x="238" y="36"/>
                    <a:pt x="277" y="54"/>
                    <a:pt x="306" y="82"/>
                  </a:cubicBezTo>
                  <a:cubicBezTo>
                    <a:pt x="334" y="111"/>
                    <a:pt x="352" y="150"/>
                    <a:pt x="352" y="194"/>
                  </a:cubicBezTo>
                  <a:cubicBezTo>
                    <a:pt x="352" y="238"/>
                    <a:pt x="332" y="277"/>
                    <a:pt x="302" y="3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Freeform 173">
              <a:extLst>
                <a:ext uri="{FF2B5EF4-FFF2-40B4-BE49-F238E27FC236}">
                  <a16:creationId xmlns:a16="http://schemas.microsoft.com/office/drawing/2014/main" id="{3F796EC6-A1A8-4BBA-9043-472157533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7476" y="5357723"/>
              <a:ext cx="74983" cy="188291"/>
            </a:xfrm>
            <a:custGeom>
              <a:avLst/>
              <a:gdLst>
                <a:gd name="T0" fmla="*/ 39 w 44"/>
                <a:gd name="T1" fmla="*/ 73 h 113"/>
                <a:gd name="T2" fmla="*/ 22 w 44"/>
                <a:gd name="T3" fmla="*/ 113 h 113"/>
                <a:gd name="T4" fmla="*/ 5 w 44"/>
                <a:gd name="T5" fmla="*/ 73 h 113"/>
                <a:gd name="T6" fmla="*/ 2 w 44"/>
                <a:gd name="T7" fmla="*/ 40 h 113"/>
                <a:gd name="T8" fmla="*/ 22 w 44"/>
                <a:gd name="T9" fmla="*/ 0 h 113"/>
                <a:gd name="T10" fmla="*/ 42 w 44"/>
                <a:gd name="T11" fmla="*/ 40 h 113"/>
                <a:gd name="T12" fmla="*/ 39 w 44"/>
                <a:gd name="T13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13">
                  <a:moveTo>
                    <a:pt x="39" y="73"/>
                  </a:moveTo>
                  <a:cubicBezTo>
                    <a:pt x="37" y="95"/>
                    <a:pt x="29" y="113"/>
                    <a:pt x="22" y="113"/>
                  </a:cubicBezTo>
                  <a:cubicBezTo>
                    <a:pt x="15" y="113"/>
                    <a:pt x="7" y="95"/>
                    <a:pt x="5" y="7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0" y="18"/>
                    <a:pt x="9" y="0"/>
                    <a:pt x="22" y="0"/>
                  </a:cubicBezTo>
                  <a:cubicBezTo>
                    <a:pt x="35" y="0"/>
                    <a:pt x="44" y="18"/>
                    <a:pt x="42" y="40"/>
                  </a:cubicBezTo>
                  <a:lnTo>
                    <a:pt x="3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Freeform 174">
              <a:extLst>
                <a:ext uri="{FF2B5EF4-FFF2-40B4-BE49-F238E27FC236}">
                  <a16:creationId xmlns:a16="http://schemas.microsoft.com/office/drawing/2014/main" id="{C8402A97-A62F-4484-AC11-5903A189B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5871" y="5424375"/>
              <a:ext cx="121639" cy="179959"/>
            </a:xfrm>
            <a:custGeom>
              <a:avLst/>
              <a:gdLst>
                <a:gd name="T0" fmla="*/ 62 w 73"/>
                <a:gd name="T1" fmla="*/ 61 h 108"/>
                <a:gd name="T2" fmla="*/ 67 w 73"/>
                <a:gd name="T3" fmla="*/ 104 h 108"/>
                <a:gd name="T4" fmla="*/ 32 w 73"/>
                <a:gd name="T5" fmla="*/ 78 h 108"/>
                <a:gd name="T6" fmla="*/ 13 w 73"/>
                <a:gd name="T7" fmla="*/ 51 h 108"/>
                <a:gd name="T8" fmla="*/ 11 w 73"/>
                <a:gd name="T9" fmla="*/ 7 h 108"/>
                <a:gd name="T10" fmla="*/ 48 w 73"/>
                <a:gd name="T11" fmla="*/ 32 h 108"/>
                <a:gd name="T12" fmla="*/ 62 w 73"/>
                <a:gd name="T13" fmla="*/ 6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08">
                  <a:moveTo>
                    <a:pt x="62" y="61"/>
                  </a:moveTo>
                  <a:cubicBezTo>
                    <a:pt x="71" y="81"/>
                    <a:pt x="73" y="101"/>
                    <a:pt x="67" y="104"/>
                  </a:cubicBezTo>
                  <a:cubicBezTo>
                    <a:pt x="60" y="108"/>
                    <a:pt x="45" y="96"/>
                    <a:pt x="32" y="7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" y="33"/>
                    <a:pt x="0" y="13"/>
                    <a:pt x="11" y="7"/>
                  </a:cubicBezTo>
                  <a:cubicBezTo>
                    <a:pt x="22" y="0"/>
                    <a:pt x="38" y="12"/>
                    <a:pt x="48" y="32"/>
                  </a:cubicBezTo>
                  <a:lnTo>
                    <a:pt x="62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Freeform 175">
              <a:extLst>
                <a:ext uri="{FF2B5EF4-FFF2-40B4-BE49-F238E27FC236}">
                  <a16:creationId xmlns:a16="http://schemas.microsoft.com/office/drawing/2014/main" id="{588DA032-BB34-4799-AB54-DD5667DF1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51" y="5630994"/>
              <a:ext cx="179959" cy="121639"/>
            </a:xfrm>
            <a:custGeom>
              <a:avLst/>
              <a:gdLst>
                <a:gd name="T0" fmla="*/ 78 w 108"/>
                <a:gd name="T1" fmla="*/ 32 h 73"/>
                <a:gd name="T2" fmla="*/ 104 w 108"/>
                <a:gd name="T3" fmla="*/ 67 h 73"/>
                <a:gd name="T4" fmla="*/ 61 w 108"/>
                <a:gd name="T5" fmla="*/ 62 h 73"/>
                <a:gd name="T6" fmla="*/ 32 w 108"/>
                <a:gd name="T7" fmla="*/ 48 h 73"/>
                <a:gd name="T8" fmla="*/ 7 w 108"/>
                <a:gd name="T9" fmla="*/ 11 h 73"/>
                <a:gd name="T10" fmla="*/ 51 w 108"/>
                <a:gd name="T11" fmla="*/ 13 h 73"/>
                <a:gd name="T12" fmla="*/ 78 w 108"/>
                <a:gd name="T13" fmla="*/ 3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73">
                  <a:moveTo>
                    <a:pt x="78" y="32"/>
                  </a:moveTo>
                  <a:cubicBezTo>
                    <a:pt x="96" y="45"/>
                    <a:pt x="108" y="60"/>
                    <a:pt x="104" y="67"/>
                  </a:cubicBezTo>
                  <a:cubicBezTo>
                    <a:pt x="101" y="73"/>
                    <a:pt x="81" y="71"/>
                    <a:pt x="61" y="62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12" y="38"/>
                    <a:pt x="0" y="22"/>
                    <a:pt x="7" y="11"/>
                  </a:cubicBezTo>
                  <a:cubicBezTo>
                    <a:pt x="13" y="0"/>
                    <a:pt x="33" y="1"/>
                    <a:pt x="51" y="13"/>
                  </a:cubicBezTo>
                  <a:lnTo>
                    <a:pt x="78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Freeform 176">
              <a:extLst>
                <a:ext uri="{FF2B5EF4-FFF2-40B4-BE49-F238E27FC236}">
                  <a16:creationId xmlns:a16="http://schemas.microsoft.com/office/drawing/2014/main" id="{4BA499AE-29BD-49A4-8D9D-A9E38FBBF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5902599"/>
              <a:ext cx="188291" cy="74983"/>
            </a:xfrm>
            <a:custGeom>
              <a:avLst/>
              <a:gdLst>
                <a:gd name="T0" fmla="*/ 73 w 113"/>
                <a:gd name="T1" fmla="*/ 5 h 44"/>
                <a:gd name="T2" fmla="*/ 113 w 113"/>
                <a:gd name="T3" fmla="*/ 22 h 44"/>
                <a:gd name="T4" fmla="*/ 73 w 113"/>
                <a:gd name="T5" fmla="*/ 39 h 44"/>
                <a:gd name="T6" fmla="*/ 40 w 113"/>
                <a:gd name="T7" fmla="*/ 42 h 44"/>
                <a:gd name="T8" fmla="*/ 0 w 113"/>
                <a:gd name="T9" fmla="*/ 22 h 44"/>
                <a:gd name="T10" fmla="*/ 40 w 113"/>
                <a:gd name="T11" fmla="*/ 2 h 44"/>
                <a:gd name="T12" fmla="*/ 73 w 113"/>
                <a:gd name="T13" fmla="*/ 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44">
                  <a:moveTo>
                    <a:pt x="73" y="5"/>
                  </a:moveTo>
                  <a:cubicBezTo>
                    <a:pt x="95" y="7"/>
                    <a:pt x="113" y="15"/>
                    <a:pt x="113" y="22"/>
                  </a:cubicBezTo>
                  <a:cubicBezTo>
                    <a:pt x="113" y="29"/>
                    <a:pt x="95" y="37"/>
                    <a:pt x="73" y="39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18" y="44"/>
                    <a:pt x="0" y="35"/>
                    <a:pt x="0" y="22"/>
                  </a:cubicBezTo>
                  <a:cubicBezTo>
                    <a:pt x="0" y="9"/>
                    <a:pt x="18" y="0"/>
                    <a:pt x="40" y="2"/>
                  </a:cubicBezTo>
                  <a:lnTo>
                    <a:pt x="7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Freeform 177">
              <a:extLst>
                <a:ext uri="{FF2B5EF4-FFF2-40B4-BE49-F238E27FC236}">
                  <a16:creationId xmlns:a16="http://schemas.microsoft.com/office/drawing/2014/main" id="{71D30AD7-736D-4CCE-BF4E-54C4CE0CA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51" y="6127546"/>
              <a:ext cx="179959" cy="121639"/>
            </a:xfrm>
            <a:custGeom>
              <a:avLst/>
              <a:gdLst>
                <a:gd name="T0" fmla="*/ 61 w 108"/>
                <a:gd name="T1" fmla="*/ 11 h 73"/>
                <a:gd name="T2" fmla="*/ 104 w 108"/>
                <a:gd name="T3" fmla="*/ 6 h 73"/>
                <a:gd name="T4" fmla="*/ 78 w 108"/>
                <a:gd name="T5" fmla="*/ 41 h 73"/>
                <a:gd name="T6" fmla="*/ 51 w 108"/>
                <a:gd name="T7" fmla="*/ 60 h 73"/>
                <a:gd name="T8" fmla="*/ 7 w 108"/>
                <a:gd name="T9" fmla="*/ 62 h 73"/>
                <a:gd name="T10" fmla="*/ 32 w 108"/>
                <a:gd name="T11" fmla="*/ 25 h 73"/>
                <a:gd name="T12" fmla="*/ 61 w 108"/>
                <a:gd name="T13" fmla="*/ 1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73">
                  <a:moveTo>
                    <a:pt x="61" y="11"/>
                  </a:moveTo>
                  <a:cubicBezTo>
                    <a:pt x="81" y="2"/>
                    <a:pt x="101" y="0"/>
                    <a:pt x="104" y="6"/>
                  </a:cubicBezTo>
                  <a:cubicBezTo>
                    <a:pt x="108" y="13"/>
                    <a:pt x="96" y="28"/>
                    <a:pt x="78" y="41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33" y="72"/>
                    <a:pt x="13" y="73"/>
                    <a:pt x="7" y="62"/>
                  </a:cubicBezTo>
                  <a:cubicBezTo>
                    <a:pt x="0" y="51"/>
                    <a:pt x="12" y="35"/>
                    <a:pt x="32" y="25"/>
                  </a:cubicBezTo>
                  <a:lnTo>
                    <a:pt x="6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Freeform 178">
              <a:extLst>
                <a:ext uri="{FF2B5EF4-FFF2-40B4-BE49-F238E27FC236}">
                  <a16:creationId xmlns:a16="http://schemas.microsoft.com/office/drawing/2014/main" id="{BFBD0651-736E-4912-9137-CBF9E699B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723" y="6127546"/>
              <a:ext cx="179959" cy="121639"/>
            </a:xfrm>
            <a:custGeom>
              <a:avLst/>
              <a:gdLst>
                <a:gd name="T0" fmla="*/ 30 w 108"/>
                <a:gd name="T1" fmla="*/ 41 h 73"/>
                <a:gd name="T2" fmla="*/ 4 w 108"/>
                <a:gd name="T3" fmla="*/ 6 h 73"/>
                <a:gd name="T4" fmla="*/ 47 w 108"/>
                <a:gd name="T5" fmla="*/ 11 h 73"/>
                <a:gd name="T6" fmla="*/ 76 w 108"/>
                <a:gd name="T7" fmla="*/ 25 h 73"/>
                <a:gd name="T8" fmla="*/ 101 w 108"/>
                <a:gd name="T9" fmla="*/ 62 h 73"/>
                <a:gd name="T10" fmla="*/ 57 w 108"/>
                <a:gd name="T11" fmla="*/ 60 h 73"/>
                <a:gd name="T12" fmla="*/ 30 w 108"/>
                <a:gd name="T13" fmla="*/ 4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73">
                  <a:moveTo>
                    <a:pt x="30" y="41"/>
                  </a:moveTo>
                  <a:cubicBezTo>
                    <a:pt x="12" y="28"/>
                    <a:pt x="0" y="13"/>
                    <a:pt x="4" y="6"/>
                  </a:cubicBezTo>
                  <a:cubicBezTo>
                    <a:pt x="7" y="0"/>
                    <a:pt x="27" y="2"/>
                    <a:pt x="47" y="11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96" y="35"/>
                    <a:pt x="108" y="51"/>
                    <a:pt x="101" y="62"/>
                  </a:cubicBezTo>
                  <a:cubicBezTo>
                    <a:pt x="95" y="73"/>
                    <a:pt x="75" y="72"/>
                    <a:pt x="57" y="60"/>
                  </a:cubicBezTo>
                  <a:lnTo>
                    <a:pt x="3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Freeform 179">
              <a:extLst>
                <a:ext uri="{FF2B5EF4-FFF2-40B4-BE49-F238E27FC236}">
                  <a16:creationId xmlns:a16="http://schemas.microsoft.com/office/drawing/2014/main" id="{E1B5242C-CCAA-4D77-B2C5-CFFBE7513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9043" y="5902599"/>
              <a:ext cx="188291" cy="74983"/>
            </a:xfrm>
            <a:custGeom>
              <a:avLst/>
              <a:gdLst>
                <a:gd name="T0" fmla="*/ 40 w 113"/>
                <a:gd name="T1" fmla="*/ 39 h 44"/>
                <a:gd name="T2" fmla="*/ 0 w 113"/>
                <a:gd name="T3" fmla="*/ 22 h 44"/>
                <a:gd name="T4" fmla="*/ 40 w 113"/>
                <a:gd name="T5" fmla="*/ 5 h 44"/>
                <a:gd name="T6" fmla="*/ 73 w 113"/>
                <a:gd name="T7" fmla="*/ 2 h 44"/>
                <a:gd name="T8" fmla="*/ 113 w 113"/>
                <a:gd name="T9" fmla="*/ 22 h 44"/>
                <a:gd name="T10" fmla="*/ 73 w 113"/>
                <a:gd name="T11" fmla="*/ 42 h 44"/>
                <a:gd name="T12" fmla="*/ 40 w 113"/>
                <a:gd name="T13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44">
                  <a:moveTo>
                    <a:pt x="40" y="39"/>
                  </a:moveTo>
                  <a:cubicBezTo>
                    <a:pt x="18" y="37"/>
                    <a:pt x="0" y="29"/>
                    <a:pt x="0" y="22"/>
                  </a:cubicBezTo>
                  <a:cubicBezTo>
                    <a:pt x="0" y="15"/>
                    <a:pt x="18" y="7"/>
                    <a:pt x="40" y="5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95" y="0"/>
                    <a:pt x="113" y="9"/>
                    <a:pt x="113" y="22"/>
                  </a:cubicBezTo>
                  <a:cubicBezTo>
                    <a:pt x="113" y="35"/>
                    <a:pt x="95" y="44"/>
                    <a:pt x="73" y="42"/>
                  </a:cubicBezTo>
                  <a:lnTo>
                    <a:pt x="4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Freeform 180">
              <a:extLst>
                <a:ext uri="{FF2B5EF4-FFF2-40B4-BE49-F238E27FC236}">
                  <a16:creationId xmlns:a16="http://schemas.microsoft.com/office/drawing/2014/main" id="{9A643470-A23A-4FB4-AC59-A2B2F8AB6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723" y="5630994"/>
              <a:ext cx="179959" cy="121639"/>
            </a:xfrm>
            <a:custGeom>
              <a:avLst/>
              <a:gdLst>
                <a:gd name="T0" fmla="*/ 47 w 108"/>
                <a:gd name="T1" fmla="*/ 62 h 73"/>
                <a:gd name="T2" fmla="*/ 4 w 108"/>
                <a:gd name="T3" fmla="*/ 67 h 73"/>
                <a:gd name="T4" fmla="*/ 30 w 108"/>
                <a:gd name="T5" fmla="*/ 32 h 73"/>
                <a:gd name="T6" fmla="*/ 57 w 108"/>
                <a:gd name="T7" fmla="*/ 13 h 73"/>
                <a:gd name="T8" fmla="*/ 101 w 108"/>
                <a:gd name="T9" fmla="*/ 11 h 73"/>
                <a:gd name="T10" fmla="*/ 76 w 108"/>
                <a:gd name="T11" fmla="*/ 48 h 73"/>
                <a:gd name="T12" fmla="*/ 47 w 108"/>
                <a:gd name="T13" fmla="*/ 6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73">
                  <a:moveTo>
                    <a:pt x="47" y="62"/>
                  </a:moveTo>
                  <a:cubicBezTo>
                    <a:pt x="27" y="71"/>
                    <a:pt x="7" y="73"/>
                    <a:pt x="4" y="67"/>
                  </a:cubicBezTo>
                  <a:cubicBezTo>
                    <a:pt x="0" y="60"/>
                    <a:pt x="12" y="45"/>
                    <a:pt x="30" y="32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75" y="1"/>
                    <a:pt x="95" y="0"/>
                    <a:pt x="101" y="11"/>
                  </a:cubicBezTo>
                  <a:cubicBezTo>
                    <a:pt x="108" y="22"/>
                    <a:pt x="96" y="38"/>
                    <a:pt x="76" y="48"/>
                  </a:cubicBezTo>
                  <a:lnTo>
                    <a:pt x="47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" name="Freeform 181">
              <a:extLst>
                <a:ext uri="{FF2B5EF4-FFF2-40B4-BE49-F238E27FC236}">
                  <a16:creationId xmlns:a16="http://schemas.microsoft.com/office/drawing/2014/main" id="{32A7F38D-36FE-4D7A-81F8-86C682F1D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2423" y="5424375"/>
              <a:ext cx="121639" cy="179959"/>
            </a:xfrm>
            <a:custGeom>
              <a:avLst/>
              <a:gdLst>
                <a:gd name="T0" fmla="*/ 41 w 73"/>
                <a:gd name="T1" fmla="*/ 78 h 108"/>
                <a:gd name="T2" fmla="*/ 6 w 73"/>
                <a:gd name="T3" fmla="*/ 104 h 108"/>
                <a:gd name="T4" fmla="*/ 11 w 73"/>
                <a:gd name="T5" fmla="*/ 61 h 108"/>
                <a:gd name="T6" fmla="*/ 25 w 73"/>
                <a:gd name="T7" fmla="*/ 32 h 108"/>
                <a:gd name="T8" fmla="*/ 62 w 73"/>
                <a:gd name="T9" fmla="*/ 7 h 108"/>
                <a:gd name="T10" fmla="*/ 60 w 73"/>
                <a:gd name="T11" fmla="*/ 51 h 108"/>
                <a:gd name="T12" fmla="*/ 41 w 73"/>
                <a:gd name="T13" fmla="*/ 7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08">
                  <a:moveTo>
                    <a:pt x="41" y="78"/>
                  </a:moveTo>
                  <a:cubicBezTo>
                    <a:pt x="28" y="96"/>
                    <a:pt x="13" y="108"/>
                    <a:pt x="6" y="104"/>
                  </a:cubicBezTo>
                  <a:cubicBezTo>
                    <a:pt x="0" y="101"/>
                    <a:pt x="2" y="81"/>
                    <a:pt x="11" y="6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5" y="12"/>
                    <a:pt x="51" y="0"/>
                    <a:pt x="62" y="7"/>
                  </a:cubicBezTo>
                  <a:cubicBezTo>
                    <a:pt x="73" y="13"/>
                    <a:pt x="72" y="33"/>
                    <a:pt x="60" y="51"/>
                  </a:cubicBezTo>
                  <a:lnTo>
                    <a:pt x="41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68F6959-844F-4830-AAE0-522379453DB4}"/>
              </a:ext>
            </a:extLst>
          </p:cNvPr>
          <p:cNvGrpSpPr/>
          <p:nvPr/>
        </p:nvGrpSpPr>
        <p:grpSpPr>
          <a:xfrm>
            <a:off x="3460455" y="4239568"/>
            <a:ext cx="1003028" cy="874408"/>
            <a:chOff x="5562600" y="5357723"/>
            <a:chExt cx="1164734" cy="121805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6" name="Freeform 141">
              <a:extLst>
                <a:ext uri="{FF2B5EF4-FFF2-40B4-BE49-F238E27FC236}">
                  <a16:creationId xmlns:a16="http://schemas.microsoft.com/office/drawing/2014/main" id="{05D28D5D-63B5-4F08-A997-38B265AF28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0875" y="5615998"/>
              <a:ext cx="648185" cy="959780"/>
            </a:xfrm>
            <a:custGeom>
              <a:avLst/>
              <a:gdLst>
                <a:gd name="T0" fmla="*/ 270 w 388"/>
                <a:gd name="T1" fmla="*/ 487 h 575"/>
                <a:gd name="T2" fmla="*/ 112 w 388"/>
                <a:gd name="T3" fmla="*/ 514 h 575"/>
                <a:gd name="T4" fmla="*/ 110 w 388"/>
                <a:gd name="T5" fmla="*/ 514 h 575"/>
                <a:gd name="T6" fmla="*/ 115 w 388"/>
                <a:gd name="T7" fmla="*/ 549 h 575"/>
                <a:gd name="T8" fmla="*/ 183 w 388"/>
                <a:gd name="T9" fmla="*/ 575 h 575"/>
                <a:gd name="T10" fmla="*/ 244 w 388"/>
                <a:gd name="T11" fmla="*/ 549 h 575"/>
                <a:gd name="T12" fmla="*/ 291 w 388"/>
                <a:gd name="T13" fmla="*/ 531 h 575"/>
                <a:gd name="T14" fmla="*/ 291 w 388"/>
                <a:gd name="T15" fmla="*/ 502 h 575"/>
                <a:gd name="T16" fmla="*/ 118 w 388"/>
                <a:gd name="T17" fmla="*/ 506 h 575"/>
                <a:gd name="T18" fmla="*/ 291 w 388"/>
                <a:gd name="T19" fmla="*/ 459 h 575"/>
                <a:gd name="T20" fmla="*/ 112 w 388"/>
                <a:gd name="T21" fmla="*/ 470 h 575"/>
                <a:gd name="T22" fmla="*/ 115 w 388"/>
                <a:gd name="T23" fmla="*/ 506 h 575"/>
                <a:gd name="T24" fmla="*/ 0 w 388"/>
                <a:gd name="T25" fmla="*/ 194 h 575"/>
                <a:gd name="T26" fmla="*/ 86 w 388"/>
                <a:gd name="T27" fmla="*/ 364 h 575"/>
                <a:gd name="T28" fmla="*/ 97 w 388"/>
                <a:gd name="T29" fmla="*/ 418 h 575"/>
                <a:gd name="T30" fmla="*/ 103 w 388"/>
                <a:gd name="T31" fmla="*/ 432 h 575"/>
                <a:gd name="T32" fmla="*/ 115 w 388"/>
                <a:gd name="T33" fmla="*/ 463 h 575"/>
                <a:gd name="T34" fmla="*/ 276 w 388"/>
                <a:gd name="T35" fmla="*/ 436 h 575"/>
                <a:gd name="T36" fmla="*/ 286 w 388"/>
                <a:gd name="T37" fmla="*/ 431 h 575"/>
                <a:gd name="T38" fmla="*/ 291 w 388"/>
                <a:gd name="T39" fmla="*/ 394 h 575"/>
                <a:gd name="T40" fmla="*/ 329 w 388"/>
                <a:gd name="T41" fmla="*/ 333 h 575"/>
                <a:gd name="T42" fmla="*/ 194 w 388"/>
                <a:gd name="T43" fmla="*/ 0 h 575"/>
                <a:gd name="T44" fmla="*/ 210 w 388"/>
                <a:gd name="T45" fmla="*/ 400 h 575"/>
                <a:gd name="T46" fmla="*/ 178 w 388"/>
                <a:gd name="T47" fmla="*/ 313 h 575"/>
                <a:gd name="T48" fmla="*/ 137 w 388"/>
                <a:gd name="T49" fmla="*/ 229 h 575"/>
                <a:gd name="T50" fmla="*/ 171 w 388"/>
                <a:gd name="T51" fmla="*/ 242 h 575"/>
                <a:gd name="T52" fmla="*/ 217 w 388"/>
                <a:gd name="T53" fmla="*/ 242 h 575"/>
                <a:gd name="T54" fmla="*/ 211 w 388"/>
                <a:gd name="T55" fmla="*/ 309 h 575"/>
                <a:gd name="T56" fmla="*/ 302 w 388"/>
                <a:gd name="T57" fmla="*/ 309 h 575"/>
                <a:gd name="T58" fmla="*/ 255 w 388"/>
                <a:gd name="T59" fmla="*/ 394 h 575"/>
                <a:gd name="T60" fmla="*/ 230 w 388"/>
                <a:gd name="T61" fmla="*/ 400 h 575"/>
                <a:gd name="T62" fmla="*/ 282 w 388"/>
                <a:gd name="T63" fmla="*/ 213 h 575"/>
                <a:gd name="T64" fmla="*/ 268 w 388"/>
                <a:gd name="T65" fmla="*/ 200 h 575"/>
                <a:gd name="T66" fmla="*/ 211 w 388"/>
                <a:gd name="T67" fmla="*/ 223 h 575"/>
                <a:gd name="T68" fmla="*/ 177 w 388"/>
                <a:gd name="T69" fmla="*/ 223 h 575"/>
                <a:gd name="T70" fmla="*/ 120 w 388"/>
                <a:gd name="T71" fmla="*/ 200 h 575"/>
                <a:gd name="T72" fmla="*/ 106 w 388"/>
                <a:gd name="T73" fmla="*/ 213 h 575"/>
                <a:gd name="T74" fmla="*/ 158 w 388"/>
                <a:gd name="T75" fmla="*/ 400 h 575"/>
                <a:gd name="T76" fmla="*/ 133 w 388"/>
                <a:gd name="T77" fmla="*/ 394 h 575"/>
                <a:gd name="T78" fmla="*/ 86 w 388"/>
                <a:gd name="T79" fmla="*/ 309 h 575"/>
                <a:gd name="T80" fmla="*/ 82 w 388"/>
                <a:gd name="T81" fmla="*/ 82 h 575"/>
                <a:gd name="T82" fmla="*/ 306 w 388"/>
                <a:gd name="T83" fmla="*/ 82 h 575"/>
                <a:gd name="T84" fmla="*/ 302 w 388"/>
                <a:gd name="T85" fmla="*/ 30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8" h="575">
                  <a:moveTo>
                    <a:pt x="291" y="502"/>
                  </a:moveTo>
                  <a:cubicBezTo>
                    <a:pt x="289" y="492"/>
                    <a:pt x="280" y="486"/>
                    <a:pt x="270" y="487"/>
                  </a:cubicBezTo>
                  <a:cubicBezTo>
                    <a:pt x="112" y="514"/>
                    <a:pt x="112" y="514"/>
                    <a:pt x="112" y="514"/>
                  </a:cubicBezTo>
                  <a:cubicBezTo>
                    <a:pt x="112" y="514"/>
                    <a:pt x="112" y="514"/>
                    <a:pt x="112" y="514"/>
                  </a:cubicBezTo>
                  <a:cubicBezTo>
                    <a:pt x="111" y="514"/>
                    <a:pt x="111" y="514"/>
                    <a:pt x="111" y="514"/>
                  </a:cubicBezTo>
                  <a:cubicBezTo>
                    <a:pt x="110" y="514"/>
                    <a:pt x="110" y="514"/>
                    <a:pt x="110" y="514"/>
                  </a:cubicBezTo>
                  <a:cubicBezTo>
                    <a:pt x="102" y="516"/>
                    <a:pt x="97" y="523"/>
                    <a:pt x="97" y="531"/>
                  </a:cubicBezTo>
                  <a:cubicBezTo>
                    <a:pt x="97" y="541"/>
                    <a:pt x="105" y="549"/>
                    <a:pt x="115" y="549"/>
                  </a:cubicBezTo>
                  <a:cubicBezTo>
                    <a:pt x="144" y="549"/>
                    <a:pt x="144" y="549"/>
                    <a:pt x="144" y="549"/>
                  </a:cubicBezTo>
                  <a:cubicBezTo>
                    <a:pt x="151" y="564"/>
                    <a:pt x="166" y="575"/>
                    <a:pt x="183" y="575"/>
                  </a:cubicBezTo>
                  <a:cubicBezTo>
                    <a:pt x="205" y="575"/>
                    <a:pt x="205" y="575"/>
                    <a:pt x="205" y="575"/>
                  </a:cubicBezTo>
                  <a:cubicBezTo>
                    <a:pt x="222" y="575"/>
                    <a:pt x="237" y="564"/>
                    <a:pt x="244" y="549"/>
                  </a:cubicBezTo>
                  <a:cubicBezTo>
                    <a:pt x="273" y="549"/>
                    <a:pt x="273" y="549"/>
                    <a:pt x="273" y="549"/>
                  </a:cubicBezTo>
                  <a:cubicBezTo>
                    <a:pt x="283" y="549"/>
                    <a:pt x="291" y="541"/>
                    <a:pt x="291" y="531"/>
                  </a:cubicBezTo>
                  <a:cubicBezTo>
                    <a:pt x="291" y="526"/>
                    <a:pt x="289" y="521"/>
                    <a:pt x="285" y="518"/>
                  </a:cubicBezTo>
                  <a:cubicBezTo>
                    <a:pt x="290" y="514"/>
                    <a:pt x="292" y="508"/>
                    <a:pt x="291" y="502"/>
                  </a:cubicBezTo>
                  <a:close/>
                  <a:moveTo>
                    <a:pt x="115" y="506"/>
                  </a:moveTo>
                  <a:cubicBezTo>
                    <a:pt x="116" y="506"/>
                    <a:pt x="117" y="506"/>
                    <a:pt x="118" y="506"/>
                  </a:cubicBezTo>
                  <a:cubicBezTo>
                    <a:pt x="276" y="479"/>
                    <a:pt x="276" y="479"/>
                    <a:pt x="276" y="479"/>
                  </a:cubicBezTo>
                  <a:cubicBezTo>
                    <a:pt x="286" y="478"/>
                    <a:pt x="293" y="469"/>
                    <a:pt x="291" y="459"/>
                  </a:cubicBezTo>
                  <a:cubicBezTo>
                    <a:pt x="289" y="449"/>
                    <a:pt x="280" y="442"/>
                    <a:pt x="270" y="444"/>
                  </a:cubicBezTo>
                  <a:cubicBezTo>
                    <a:pt x="112" y="470"/>
                    <a:pt x="112" y="470"/>
                    <a:pt x="112" y="470"/>
                  </a:cubicBezTo>
                  <a:cubicBezTo>
                    <a:pt x="102" y="472"/>
                    <a:pt x="95" y="481"/>
                    <a:pt x="97" y="491"/>
                  </a:cubicBezTo>
                  <a:cubicBezTo>
                    <a:pt x="99" y="500"/>
                    <a:pt x="106" y="506"/>
                    <a:pt x="115" y="506"/>
                  </a:cubicBezTo>
                  <a:close/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250"/>
                    <a:pt x="26" y="297"/>
                    <a:pt x="59" y="333"/>
                  </a:cubicBezTo>
                  <a:cubicBezTo>
                    <a:pt x="69" y="344"/>
                    <a:pt x="79" y="355"/>
                    <a:pt x="86" y="364"/>
                  </a:cubicBezTo>
                  <a:cubicBezTo>
                    <a:pt x="93" y="374"/>
                    <a:pt x="97" y="383"/>
                    <a:pt x="97" y="394"/>
                  </a:cubicBezTo>
                  <a:cubicBezTo>
                    <a:pt x="97" y="397"/>
                    <a:pt x="97" y="406"/>
                    <a:pt x="97" y="418"/>
                  </a:cubicBezTo>
                  <a:cubicBezTo>
                    <a:pt x="97" y="423"/>
                    <a:pt x="99" y="428"/>
                    <a:pt x="102" y="431"/>
                  </a:cubicBezTo>
                  <a:cubicBezTo>
                    <a:pt x="102" y="431"/>
                    <a:pt x="103" y="431"/>
                    <a:pt x="103" y="432"/>
                  </a:cubicBezTo>
                  <a:cubicBezTo>
                    <a:pt x="98" y="436"/>
                    <a:pt x="96" y="442"/>
                    <a:pt x="97" y="448"/>
                  </a:cubicBezTo>
                  <a:cubicBezTo>
                    <a:pt x="99" y="457"/>
                    <a:pt x="106" y="463"/>
                    <a:pt x="115" y="463"/>
                  </a:cubicBezTo>
                  <a:cubicBezTo>
                    <a:pt x="116" y="463"/>
                    <a:pt x="117" y="463"/>
                    <a:pt x="118" y="463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80" y="435"/>
                    <a:pt x="283" y="434"/>
                    <a:pt x="286" y="431"/>
                  </a:cubicBezTo>
                  <a:cubicBezTo>
                    <a:pt x="289" y="428"/>
                    <a:pt x="291" y="423"/>
                    <a:pt x="291" y="418"/>
                  </a:cubicBezTo>
                  <a:cubicBezTo>
                    <a:pt x="291" y="406"/>
                    <a:pt x="291" y="397"/>
                    <a:pt x="291" y="394"/>
                  </a:cubicBezTo>
                  <a:cubicBezTo>
                    <a:pt x="291" y="383"/>
                    <a:pt x="295" y="374"/>
                    <a:pt x="302" y="364"/>
                  </a:cubicBezTo>
                  <a:cubicBezTo>
                    <a:pt x="309" y="355"/>
                    <a:pt x="319" y="344"/>
                    <a:pt x="329" y="333"/>
                  </a:cubicBezTo>
                  <a:cubicBezTo>
                    <a:pt x="362" y="297"/>
                    <a:pt x="388" y="250"/>
                    <a:pt x="388" y="194"/>
                  </a:cubicBezTo>
                  <a:cubicBezTo>
                    <a:pt x="388" y="87"/>
                    <a:pt x="301" y="0"/>
                    <a:pt x="194" y="0"/>
                  </a:cubicBezTo>
                  <a:close/>
                  <a:moveTo>
                    <a:pt x="210" y="313"/>
                  </a:moveTo>
                  <a:cubicBezTo>
                    <a:pt x="210" y="400"/>
                    <a:pt x="210" y="400"/>
                    <a:pt x="210" y="400"/>
                  </a:cubicBezTo>
                  <a:cubicBezTo>
                    <a:pt x="178" y="400"/>
                    <a:pt x="178" y="400"/>
                    <a:pt x="178" y="400"/>
                  </a:cubicBezTo>
                  <a:cubicBezTo>
                    <a:pt x="178" y="313"/>
                    <a:pt x="178" y="313"/>
                    <a:pt x="178" y="313"/>
                  </a:cubicBezTo>
                  <a:cubicBezTo>
                    <a:pt x="178" y="312"/>
                    <a:pt x="178" y="310"/>
                    <a:pt x="177" y="309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9" y="230"/>
                    <a:pt x="141" y="231"/>
                    <a:pt x="144" y="232"/>
                  </a:cubicBezTo>
                  <a:cubicBezTo>
                    <a:pt x="153" y="235"/>
                    <a:pt x="162" y="239"/>
                    <a:pt x="171" y="242"/>
                  </a:cubicBezTo>
                  <a:cubicBezTo>
                    <a:pt x="180" y="244"/>
                    <a:pt x="187" y="247"/>
                    <a:pt x="194" y="247"/>
                  </a:cubicBezTo>
                  <a:cubicBezTo>
                    <a:pt x="201" y="247"/>
                    <a:pt x="208" y="244"/>
                    <a:pt x="217" y="242"/>
                  </a:cubicBezTo>
                  <a:cubicBezTo>
                    <a:pt x="228" y="238"/>
                    <a:pt x="241" y="233"/>
                    <a:pt x="251" y="229"/>
                  </a:cubicBezTo>
                  <a:cubicBezTo>
                    <a:pt x="211" y="309"/>
                    <a:pt x="211" y="309"/>
                    <a:pt x="211" y="309"/>
                  </a:cubicBezTo>
                  <a:cubicBezTo>
                    <a:pt x="210" y="310"/>
                    <a:pt x="210" y="312"/>
                    <a:pt x="210" y="313"/>
                  </a:cubicBezTo>
                  <a:close/>
                  <a:moveTo>
                    <a:pt x="302" y="309"/>
                  </a:moveTo>
                  <a:cubicBezTo>
                    <a:pt x="293" y="319"/>
                    <a:pt x="282" y="330"/>
                    <a:pt x="273" y="343"/>
                  </a:cubicBezTo>
                  <a:cubicBezTo>
                    <a:pt x="263" y="357"/>
                    <a:pt x="255" y="374"/>
                    <a:pt x="255" y="394"/>
                  </a:cubicBezTo>
                  <a:cubicBezTo>
                    <a:pt x="255" y="395"/>
                    <a:pt x="255" y="397"/>
                    <a:pt x="255" y="400"/>
                  </a:cubicBezTo>
                  <a:cubicBezTo>
                    <a:pt x="230" y="400"/>
                    <a:pt x="230" y="400"/>
                    <a:pt x="230" y="400"/>
                  </a:cubicBezTo>
                  <a:cubicBezTo>
                    <a:pt x="230" y="316"/>
                    <a:pt x="230" y="316"/>
                    <a:pt x="230" y="316"/>
                  </a:cubicBezTo>
                  <a:cubicBezTo>
                    <a:pt x="282" y="213"/>
                    <a:pt x="282" y="213"/>
                    <a:pt x="282" y="213"/>
                  </a:cubicBezTo>
                  <a:cubicBezTo>
                    <a:pt x="283" y="209"/>
                    <a:pt x="283" y="205"/>
                    <a:pt x="280" y="202"/>
                  </a:cubicBezTo>
                  <a:cubicBezTo>
                    <a:pt x="277" y="199"/>
                    <a:pt x="272" y="198"/>
                    <a:pt x="268" y="200"/>
                  </a:cubicBezTo>
                  <a:cubicBezTo>
                    <a:pt x="268" y="200"/>
                    <a:pt x="254" y="206"/>
                    <a:pt x="237" y="213"/>
                  </a:cubicBezTo>
                  <a:cubicBezTo>
                    <a:pt x="228" y="217"/>
                    <a:pt x="219" y="220"/>
                    <a:pt x="211" y="223"/>
                  </a:cubicBezTo>
                  <a:cubicBezTo>
                    <a:pt x="203" y="225"/>
                    <a:pt x="196" y="227"/>
                    <a:pt x="194" y="227"/>
                  </a:cubicBezTo>
                  <a:cubicBezTo>
                    <a:pt x="192" y="227"/>
                    <a:pt x="185" y="225"/>
                    <a:pt x="177" y="223"/>
                  </a:cubicBezTo>
                  <a:cubicBezTo>
                    <a:pt x="165" y="219"/>
                    <a:pt x="151" y="213"/>
                    <a:pt x="139" y="208"/>
                  </a:cubicBezTo>
                  <a:cubicBezTo>
                    <a:pt x="128" y="203"/>
                    <a:pt x="120" y="200"/>
                    <a:pt x="120" y="200"/>
                  </a:cubicBezTo>
                  <a:cubicBezTo>
                    <a:pt x="116" y="198"/>
                    <a:pt x="111" y="199"/>
                    <a:pt x="108" y="202"/>
                  </a:cubicBezTo>
                  <a:cubicBezTo>
                    <a:pt x="105" y="205"/>
                    <a:pt x="105" y="209"/>
                    <a:pt x="106" y="213"/>
                  </a:cubicBezTo>
                  <a:cubicBezTo>
                    <a:pt x="158" y="316"/>
                    <a:pt x="158" y="316"/>
                    <a:pt x="158" y="316"/>
                  </a:cubicBezTo>
                  <a:cubicBezTo>
                    <a:pt x="158" y="400"/>
                    <a:pt x="158" y="400"/>
                    <a:pt x="158" y="400"/>
                  </a:cubicBezTo>
                  <a:cubicBezTo>
                    <a:pt x="133" y="400"/>
                    <a:pt x="133" y="400"/>
                    <a:pt x="133" y="400"/>
                  </a:cubicBezTo>
                  <a:cubicBezTo>
                    <a:pt x="133" y="397"/>
                    <a:pt x="133" y="395"/>
                    <a:pt x="133" y="394"/>
                  </a:cubicBezTo>
                  <a:cubicBezTo>
                    <a:pt x="133" y="374"/>
                    <a:pt x="125" y="357"/>
                    <a:pt x="115" y="343"/>
                  </a:cubicBezTo>
                  <a:cubicBezTo>
                    <a:pt x="106" y="330"/>
                    <a:pt x="95" y="319"/>
                    <a:pt x="86" y="309"/>
                  </a:cubicBezTo>
                  <a:cubicBezTo>
                    <a:pt x="56" y="277"/>
                    <a:pt x="36" y="238"/>
                    <a:pt x="36" y="194"/>
                  </a:cubicBezTo>
                  <a:cubicBezTo>
                    <a:pt x="36" y="150"/>
                    <a:pt x="54" y="111"/>
                    <a:pt x="82" y="82"/>
                  </a:cubicBezTo>
                  <a:cubicBezTo>
                    <a:pt x="111" y="54"/>
                    <a:pt x="150" y="36"/>
                    <a:pt x="194" y="36"/>
                  </a:cubicBezTo>
                  <a:cubicBezTo>
                    <a:pt x="238" y="36"/>
                    <a:pt x="277" y="54"/>
                    <a:pt x="306" y="82"/>
                  </a:cubicBezTo>
                  <a:cubicBezTo>
                    <a:pt x="334" y="111"/>
                    <a:pt x="352" y="150"/>
                    <a:pt x="352" y="194"/>
                  </a:cubicBezTo>
                  <a:cubicBezTo>
                    <a:pt x="352" y="238"/>
                    <a:pt x="332" y="277"/>
                    <a:pt x="302" y="3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" name="Freeform 173">
              <a:extLst>
                <a:ext uri="{FF2B5EF4-FFF2-40B4-BE49-F238E27FC236}">
                  <a16:creationId xmlns:a16="http://schemas.microsoft.com/office/drawing/2014/main" id="{E254C51C-0847-4D1B-BE8C-0C3B617E2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7476" y="5357723"/>
              <a:ext cx="74983" cy="188291"/>
            </a:xfrm>
            <a:custGeom>
              <a:avLst/>
              <a:gdLst>
                <a:gd name="T0" fmla="*/ 39 w 44"/>
                <a:gd name="T1" fmla="*/ 73 h 113"/>
                <a:gd name="T2" fmla="*/ 22 w 44"/>
                <a:gd name="T3" fmla="*/ 113 h 113"/>
                <a:gd name="T4" fmla="*/ 5 w 44"/>
                <a:gd name="T5" fmla="*/ 73 h 113"/>
                <a:gd name="T6" fmla="*/ 2 w 44"/>
                <a:gd name="T7" fmla="*/ 40 h 113"/>
                <a:gd name="T8" fmla="*/ 22 w 44"/>
                <a:gd name="T9" fmla="*/ 0 h 113"/>
                <a:gd name="T10" fmla="*/ 42 w 44"/>
                <a:gd name="T11" fmla="*/ 40 h 113"/>
                <a:gd name="T12" fmla="*/ 39 w 44"/>
                <a:gd name="T13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13">
                  <a:moveTo>
                    <a:pt x="39" y="73"/>
                  </a:moveTo>
                  <a:cubicBezTo>
                    <a:pt x="37" y="95"/>
                    <a:pt x="29" y="113"/>
                    <a:pt x="22" y="113"/>
                  </a:cubicBezTo>
                  <a:cubicBezTo>
                    <a:pt x="15" y="113"/>
                    <a:pt x="7" y="95"/>
                    <a:pt x="5" y="7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0" y="18"/>
                    <a:pt x="9" y="0"/>
                    <a:pt x="22" y="0"/>
                  </a:cubicBezTo>
                  <a:cubicBezTo>
                    <a:pt x="35" y="0"/>
                    <a:pt x="44" y="18"/>
                    <a:pt x="42" y="40"/>
                  </a:cubicBezTo>
                  <a:lnTo>
                    <a:pt x="3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" name="Freeform 174">
              <a:extLst>
                <a:ext uri="{FF2B5EF4-FFF2-40B4-BE49-F238E27FC236}">
                  <a16:creationId xmlns:a16="http://schemas.microsoft.com/office/drawing/2014/main" id="{9116C5A3-0415-4937-902E-E0964571D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5871" y="5424375"/>
              <a:ext cx="121639" cy="179959"/>
            </a:xfrm>
            <a:custGeom>
              <a:avLst/>
              <a:gdLst>
                <a:gd name="T0" fmla="*/ 62 w 73"/>
                <a:gd name="T1" fmla="*/ 61 h 108"/>
                <a:gd name="T2" fmla="*/ 67 w 73"/>
                <a:gd name="T3" fmla="*/ 104 h 108"/>
                <a:gd name="T4" fmla="*/ 32 w 73"/>
                <a:gd name="T5" fmla="*/ 78 h 108"/>
                <a:gd name="T6" fmla="*/ 13 w 73"/>
                <a:gd name="T7" fmla="*/ 51 h 108"/>
                <a:gd name="T8" fmla="*/ 11 w 73"/>
                <a:gd name="T9" fmla="*/ 7 h 108"/>
                <a:gd name="T10" fmla="*/ 48 w 73"/>
                <a:gd name="T11" fmla="*/ 32 h 108"/>
                <a:gd name="T12" fmla="*/ 62 w 73"/>
                <a:gd name="T13" fmla="*/ 6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08">
                  <a:moveTo>
                    <a:pt x="62" y="61"/>
                  </a:moveTo>
                  <a:cubicBezTo>
                    <a:pt x="71" y="81"/>
                    <a:pt x="73" y="101"/>
                    <a:pt x="67" y="104"/>
                  </a:cubicBezTo>
                  <a:cubicBezTo>
                    <a:pt x="60" y="108"/>
                    <a:pt x="45" y="96"/>
                    <a:pt x="32" y="7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" y="33"/>
                    <a:pt x="0" y="13"/>
                    <a:pt x="11" y="7"/>
                  </a:cubicBezTo>
                  <a:cubicBezTo>
                    <a:pt x="22" y="0"/>
                    <a:pt x="38" y="12"/>
                    <a:pt x="48" y="32"/>
                  </a:cubicBezTo>
                  <a:lnTo>
                    <a:pt x="62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" name="Freeform 175">
              <a:extLst>
                <a:ext uri="{FF2B5EF4-FFF2-40B4-BE49-F238E27FC236}">
                  <a16:creationId xmlns:a16="http://schemas.microsoft.com/office/drawing/2014/main" id="{BEF369C2-FEC1-4A81-9F84-9B945889F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51" y="5630994"/>
              <a:ext cx="179959" cy="121639"/>
            </a:xfrm>
            <a:custGeom>
              <a:avLst/>
              <a:gdLst>
                <a:gd name="T0" fmla="*/ 78 w 108"/>
                <a:gd name="T1" fmla="*/ 32 h 73"/>
                <a:gd name="T2" fmla="*/ 104 w 108"/>
                <a:gd name="T3" fmla="*/ 67 h 73"/>
                <a:gd name="T4" fmla="*/ 61 w 108"/>
                <a:gd name="T5" fmla="*/ 62 h 73"/>
                <a:gd name="T6" fmla="*/ 32 w 108"/>
                <a:gd name="T7" fmla="*/ 48 h 73"/>
                <a:gd name="T8" fmla="*/ 7 w 108"/>
                <a:gd name="T9" fmla="*/ 11 h 73"/>
                <a:gd name="T10" fmla="*/ 51 w 108"/>
                <a:gd name="T11" fmla="*/ 13 h 73"/>
                <a:gd name="T12" fmla="*/ 78 w 108"/>
                <a:gd name="T13" fmla="*/ 3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73">
                  <a:moveTo>
                    <a:pt x="78" y="32"/>
                  </a:moveTo>
                  <a:cubicBezTo>
                    <a:pt x="96" y="45"/>
                    <a:pt x="108" y="60"/>
                    <a:pt x="104" y="67"/>
                  </a:cubicBezTo>
                  <a:cubicBezTo>
                    <a:pt x="101" y="73"/>
                    <a:pt x="81" y="71"/>
                    <a:pt x="61" y="62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12" y="38"/>
                    <a:pt x="0" y="22"/>
                    <a:pt x="7" y="11"/>
                  </a:cubicBezTo>
                  <a:cubicBezTo>
                    <a:pt x="13" y="0"/>
                    <a:pt x="33" y="1"/>
                    <a:pt x="51" y="13"/>
                  </a:cubicBezTo>
                  <a:lnTo>
                    <a:pt x="78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0" name="Freeform 176">
              <a:extLst>
                <a:ext uri="{FF2B5EF4-FFF2-40B4-BE49-F238E27FC236}">
                  <a16:creationId xmlns:a16="http://schemas.microsoft.com/office/drawing/2014/main" id="{BE39FADC-39BA-4AE0-B2B4-57DBDF1D9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5902599"/>
              <a:ext cx="188291" cy="74983"/>
            </a:xfrm>
            <a:custGeom>
              <a:avLst/>
              <a:gdLst>
                <a:gd name="T0" fmla="*/ 73 w 113"/>
                <a:gd name="T1" fmla="*/ 5 h 44"/>
                <a:gd name="T2" fmla="*/ 113 w 113"/>
                <a:gd name="T3" fmla="*/ 22 h 44"/>
                <a:gd name="T4" fmla="*/ 73 w 113"/>
                <a:gd name="T5" fmla="*/ 39 h 44"/>
                <a:gd name="T6" fmla="*/ 40 w 113"/>
                <a:gd name="T7" fmla="*/ 42 h 44"/>
                <a:gd name="T8" fmla="*/ 0 w 113"/>
                <a:gd name="T9" fmla="*/ 22 h 44"/>
                <a:gd name="T10" fmla="*/ 40 w 113"/>
                <a:gd name="T11" fmla="*/ 2 h 44"/>
                <a:gd name="T12" fmla="*/ 73 w 113"/>
                <a:gd name="T13" fmla="*/ 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44">
                  <a:moveTo>
                    <a:pt x="73" y="5"/>
                  </a:moveTo>
                  <a:cubicBezTo>
                    <a:pt x="95" y="7"/>
                    <a:pt x="113" y="15"/>
                    <a:pt x="113" y="22"/>
                  </a:cubicBezTo>
                  <a:cubicBezTo>
                    <a:pt x="113" y="29"/>
                    <a:pt x="95" y="37"/>
                    <a:pt x="73" y="39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18" y="44"/>
                    <a:pt x="0" y="35"/>
                    <a:pt x="0" y="22"/>
                  </a:cubicBezTo>
                  <a:cubicBezTo>
                    <a:pt x="0" y="9"/>
                    <a:pt x="18" y="0"/>
                    <a:pt x="40" y="2"/>
                  </a:cubicBezTo>
                  <a:lnTo>
                    <a:pt x="7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1" name="Freeform 177">
              <a:extLst>
                <a:ext uri="{FF2B5EF4-FFF2-40B4-BE49-F238E27FC236}">
                  <a16:creationId xmlns:a16="http://schemas.microsoft.com/office/drawing/2014/main" id="{144E23B3-21DA-4EDE-8F8C-D3E56CF7D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51" y="6127546"/>
              <a:ext cx="179959" cy="121639"/>
            </a:xfrm>
            <a:custGeom>
              <a:avLst/>
              <a:gdLst>
                <a:gd name="T0" fmla="*/ 61 w 108"/>
                <a:gd name="T1" fmla="*/ 11 h 73"/>
                <a:gd name="T2" fmla="*/ 104 w 108"/>
                <a:gd name="T3" fmla="*/ 6 h 73"/>
                <a:gd name="T4" fmla="*/ 78 w 108"/>
                <a:gd name="T5" fmla="*/ 41 h 73"/>
                <a:gd name="T6" fmla="*/ 51 w 108"/>
                <a:gd name="T7" fmla="*/ 60 h 73"/>
                <a:gd name="T8" fmla="*/ 7 w 108"/>
                <a:gd name="T9" fmla="*/ 62 h 73"/>
                <a:gd name="T10" fmla="*/ 32 w 108"/>
                <a:gd name="T11" fmla="*/ 25 h 73"/>
                <a:gd name="T12" fmla="*/ 61 w 108"/>
                <a:gd name="T13" fmla="*/ 1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73">
                  <a:moveTo>
                    <a:pt x="61" y="11"/>
                  </a:moveTo>
                  <a:cubicBezTo>
                    <a:pt x="81" y="2"/>
                    <a:pt x="101" y="0"/>
                    <a:pt x="104" y="6"/>
                  </a:cubicBezTo>
                  <a:cubicBezTo>
                    <a:pt x="108" y="13"/>
                    <a:pt x="96" y="28"/>
                    <a:pt x="78" y="41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33" y="72"/>
                    <a:pt x="13" y="73"/>
                    <a:pt x="7" y="62"/>
                  </a:cubicBezTo>
                  <a:cubicBezTo>
                    <a:pt x="0" y="51"/>
                    <a:pt x="12" y="35"/>
                    <a:pt x="32" y="25"/>
                  </a:cubicBezTo>
                  <a:lnTo>
                    <a:pt x="6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2" name="Freeform 178">
              <a:extLst>
                <a:ext uri="{FF2B5EF4-FFF2-40B4-BE49-F238E27FC236}">
                  <a16:creationId xmlns:a16="http://schemas.microsoft.com/office/drawing/2014/main" id="{4289A3B9-EC11-4B71-8A07-3F7F4FF7D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723" y="6127546"/>
              <a:ext cx="179959" cy="121639"/>
            </a:xfrm>
            <a:custGeom>
              <a:avLst/>
              <a:gdLst>
                <a:gd name="T0" fmla="*/ 30 w 108"/>
                <a:gd name="T1" fmla="*/ 41 h 73"/>
                <a:gd name="T2" fmla="*/ 4 w 108"/>
                <a:gd name="T3" fmla="*/ 6 h 73"/>
                <a:gd name="T4" fmla="*/ 47 w 108"/>
                <a:gd name="T5" fmla="*/ 11 h 73"/>
                <a:gd name="T6" fmla="*/ 76 w 108"/>
                <a:gd name="T7" fmla="*/ 25 h 73"/>
                <a:gd name="T8" fmla="*/ 101 w 108"/>
                <a:gd name="T9" fmla="*/ 62 h 73"/>
                <a:gd name="T10" fmla="*/ 57 w 108"/>
                <a:gd name="T11" fmla="*/ 60 h 73"/>
                <a:gd name="T12" fmla="*/ 30 w 108"/>
                <a:gd name="T13" fmla="*/ 4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73">
                  <a:moveTo>
                    <a:pt x="30" y="41"/>
                  </a:moveTo>
                  <a:cubicBezTo>
                    <a:pt x="12" y="28"/>
                    <a:pt x="0" y="13"/>
                    <a:pt x="4" y="6"/>
                  </a:cubicBezTo>
                  <a:cubicBezTo>
                    <a:pt x="7" y="0"/>
                    <a:pt x="27" y="2"/>
                    <a:pt x="47" y="11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96" y="35"/>
                    <a:pt x="108" y="51"/>
                    <a:pt x="101" y="62"/>
                  </a:cubicBezTo>
                  <a:cubicBezTo>
                    <a:pt x="95" y="73"/>
                    <a:pt x="75" y="72"/>
                    <a:pt x="57" y="60"/>
                  </a:cubicBezTo>
                  <a:lnTo>
                    <a:pt x="3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3" name="Freeform 179">
              <a:extLst>
                <a:ext uri="{FF2B5EF4-FFF2-40B4-BE49-F238E27FC236}">
                  <a16:creationId xmlns:a16="http://schemas.microsoft.com/office/drawing/2014/main" id="{C0E6E5A1-3CC5-4805-87E4-D5707DBA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9043" y="5902599"/>
              <a:ext cx="188291" cy="74983"/>
            </a:xfrm>
            <a:custGeom>
              <a:avLst/>
              <a:gdLst>
                <a:gd name="T0" fmla="*/ 40 w 113"/>
                <a:gd name="T1" fmla="*/ 39 h 44"/>
                <a:gd name="T2" fmla="*/ 0 w 113"/>
                <a:gd name="T3" fmla="*/ 22 h 44"/>
                <a:gd name="T4" fmla="*/ 40 w 113"/>
                <a:gd name="T5" fmla="*/ 5 h 44"/>
                <a:gd name="T6" fmla="*/ 73 w 113"/>
                <a:gd name="T7" fmla="*/ 2 h 44"/>
                <a:gd name="T8" fmla="*/ 113 w 113"/>
                <a:gd name="T9" fmla="*/ 22 h 44"/>
                <a:gd name="T10" fmla="*/ 73 w 113"/>
                <a:gd name="T11" fmla="*/ 42 h 44"/>
                <a:gd name="T12" fmla="*/ 40 w 113"/>
                <a:gd name="T13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44">
                  <a:moveTo>
                    <a:pt x="40" y="39"/>
                  </a:moveTo>
                  <a:cubicBezTo>
                    <a:pt x="18" y="37"/>
                    <a:pt x="0" y="29"/>
                    <a:pt x="0" y="22"/>
                  </a:cubicBezTo>
                  <a:cubicBezTo>
                    <a:pt x="0" y="15"/>
                    <a:pt x="18" y="7"/>
                    <a:pt x="40" y="5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95" y="0"/>
                    <a:pt x="113" y="9"/>
                    <a:pt x="113" y="22"/>
                  </a:cubicBezTo>
                  <a:cubicBezTo>
                    <a:pt x="113" y="35"/>
                    <a:pt x="95" y="44"/>
                    <a:pt x="73" y="42"/>
                  </a:cubicBezTo>
                  <a:lnTo>
                    <a:pt x="4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4" name="Freeform 180">
              <a:extLst>
                <a:ext uri="{FF2B5EF4-FFF2-40B4-BE49-F238E27FC236}">
                  <a16:creationId xmlns:a16="http://schemas.microsoft.com/office/drawing/2014/main" id="{172C4CBC-D85C-4711-AF81-75E89585E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723" y="5630994"/>
              <a:ext cx="179959" cy="121639"/>
            </a:xfrm>
            <a:custGeom>
              <a:avLst/>
              <a:gdLst>
                <a:gd name="T0" fmla="*/ 47 w 108"/>
                <a:gd name="T1" fmla="*/ 62 h 73"/>
                <a:gd name="T2" fmla="*/ 4 w 108"/>
                <a:gd name="T3" fmla="*/ 67 h 73"/>
                <a:gd name="T4" fmla="*/ 30 w 108"/>
                <a:gd name="T5" fmla="*/ 32 h 73"/>
                <a:gd name="T6" fmla="*/ 57 w 108"/>
                <a:gd name="T7" fmla="*/ 13 h 73"/>
                <a:gd name="T8" fmla="*/ 101 w 108"/>
                <a:gd name="T9" fmla="*/ 11 h 73"/>
                <a:gd name="T10" fmla="*/ 76 w 108"/>
                <a:gd name="T11" fmla="*/ 48 h 73"/>
                <a:gd name="T12" fmla="*/ 47 w 108"/>
                <a:gd name="T13" fmla="*/ 6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73">
                  <a:moveTo>
                    <a:pt x="47" y="62"/>
                  </a:moveTo>
                  <a:cubicBezTo>
                    <a:pt x="27" y="71"/>
                    <a:pt x="7" y="73"/>
                    <a:pt x="4" y="67"/>
                  </a:cubicBezTo>
                  <a:cubicBezTo>
                    <a:pt x="0" y="60"/>
                    <a:pt x="12" y="45"/>
                    <a:pt x="30" y="32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75" y="1"/>
                    <a:pt x="95" y="0"/>
                    <a:pt x="101" y="11"/>
                  </a:cubicBezTo>
                  <a:cubicBezTo>
                    <a:pt x="108" y="22"/>
                    <a:pt x="96" y="38"/>
                    <a:pt x="76" y="48"/>
                  </a:cubicBezTo>
                  <a:lnTo>
                    <a:pt x="47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5" name="Freeform 181">
              <a:extLst>
                <a:ext uri="{FF2B5EF4-FFF2-40B4-BE49-F238E27FC236}">
                  <a16:creationId xmlns:a16="http://schemas.microsoft.com/office/drawing/2014/main" id="{8C35028B-422C-43E1-B42F-07A1A42F5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2423" y="5424375"/>
              <a:ext cx="121639" cy="179959"/>
            </a:xfrm>
            <a:custGeom>
              <a:avLst/>
              <a:gdLst>
                <a:gd name="T0" fmla="*/ 41 w 73"/>
                <a:gd name="T1" fmla="*/ 78 h 108"/>
                <a:gd name="T2" fmla="*/ 6 w 73"/>
                <a:gd name="T3" fmla="*/ 104 h 108"/>
                <a:gd name="T4" fmla="*/ 11 w 73"/>
                <a:gd name="T5" fmla="*/ 61 h 108"/>
                <a:gd name="T6" fmla="*/ 25 w 73"/>
                <a:gd name="T7" fmla="*/ 32 h 108"/>
                <a:gd name="T8" fmla="*/ 62 w 73"/>
                <a:gd name="T9" fmla="*/ 7 h 108"/>
                <a:gd name="T10" fmla="*/ 60 w 73"/>
                <a:gd name="T11" fmla="*/ 51 h 108"/>
                <a:gd name="T12" fmla="*/ 41 w 73"/>
                <a:gd name="T13" fmla="*/ 7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08">
                  <a:moveTo>
                    <a:pt x="41" y="78"/>
                  </a:moveTo>
                  <a:cubicBezTo>
                    <a:pt x="28" y="96"/>
                    <a:pt x="13" y="108"/>
                    <a:pt x="6" y="104"/>
                  </a:cubicBezTo>
                  <a:cubicBezTo>
                    <a:pt x="0" y="101"/>
                    <a:pt x="2" y="81"/>
                    <a:pt x="11" y="6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5" y="12"/>
                    <a:pt x="51" y="0"/>
                    <a:pt x="62" y="7"/>
                  </a:cubicBezTo>
                  <a:cubicBezTo>
                    <a:pt x="73" y="13"/>
                    <a:pt x="72" y="33"/>
                    <a:pt x="60" y="51"/>
                  </a:cubicBezTo>
                  <a:lnTo>
                    <a:pt x="41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9078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9C0671-965C-48E3-AA69-77F4080A6F02}"/>
              </a:ext>
            </a:extLst>
          </p:cNvPr>
          <p:cNvCxnSpPr>
            <a:cxnSpLocks/>
          </p:cNvCxnSpPr>
          <p:nvPr/>
        </p:nvCxnSpPr>
        <p:spPr>
          <a:xfrm>
            <a:off x="2275257" y="1292794"/>
            <a:ext cx="9407757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3">
            <a:extLst>
              <a:ext uri="{FF2B5EF4-FFF2-40B4-BE49-F238E27FC236}">
                <a16:creationId xmlns:a16="http://schemas.microsoft.com/office/drawing/2014/main" id="{060ED1B7-B864-4DB4-B466-036FF1E7E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8652" y="515424"/>
            <a:ext cx="938059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展望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A95E41B-F69D-40C1-9FD7-D41210A5B041}"/>
              </a:ext>
            </a:extLst>
          </p:cNvPr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0E6BD04-C21C-4200-9D8B-BB830557B461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0269CA6-1BC9-4B09-B777-4E4A1B59432B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77B4488F-1585-4F1C-AA70-04A4A332E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272771"/>
              </p:ext>
            </p:extLst>
          </p:nvPr>
        </p:nvGraphicFramePr>
        <p:xfrm>
          <a:off x="0" y="-22390"/>
          <a:ext cx="1908313" cy="6880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13">
                  <a:extLst>
                    <a:ext uri="{9D8B030D-6E8A-4147-A177-3AD203B41FA5}">
                      <a16:colId xmlns:a16="http://schemas.microsoft.com/office/drawing/2014/main" val="1734148431"/>
                    </a:ext>
                  </a:extLst>
                </a:gridCol>
              </a:tblGrid>
              <a:tr h="8390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2541"/>
                  </a:ext>
                </a:extLst>
              </a:tr>
              <a:tr h="8390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0177"/>
                  </a:ext>
                </a:extLst>
              </a:tr>
              <a:tr h="839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83339"/>
                  </a:ext>
                </a:extLst>
              </a:tr>
              <a:tr h="8390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+mn-ea"/>
                          <a:cs typeface="+mn-cs"/>
                        </a:rPr>
                        <a:t>研究内容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7213"/>
                  </a:ext>
                </a:extLst>
              </a:tr>
              <a:tr h="839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Times New Roman" panose="02020603050405020304" pitchFamily="18" charset="0"/>
                          <a:ea typeface="+mn-ea"/>
                        </a:rPr>
                        <a:t>成果与应用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220474"/>
                  </a:ext>
                </a:extLst>
              </a:tr>
              <a:tr h="10068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总结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2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792344"/>
                  </a:ext>
                </a:extLst>
              </a:tr>
              <a:tr h="8390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7436"/>
                  </a:ext>
                </a:extLst>
              </a:tr>
              <a:tr h="8390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83614"/>
                  </a:ext>
                </a:extLst>
              </a:tr>
            </a:tbl>
          </a:graphicData>
        </a:graphic>
      </p:graphicFrame>
      <p:grpSp>
        <p:nvGrpSpPr>
          <p:cNvPr id="11" name="组合 7">
            <a:extLst>
              <a:ext uri="{FF2B5EF4-FFF2-40B4-BE49-F238E27FC236}">
                <a16:creationId xmlns:a16="http://schemas.microsoft.com/office/drawing/2014/main" id="{F579750C-7F1C-421D-AC55-A49B12B49EC3}"/>
              </a:ext>
            </a:extLst>
          </p:cNvPr>
          <p:cNvGrpSpPr>
            <a:grpSpLocks/>
          </p:cNvGrpSpPr>
          <p:nvPr/>
        </p:nvGrpSpPr>
        <p:grpSpPr bwMode="auto">
          <a:xfrm>
            <a:off x="3213092" y="2336007"/>
            <a:ext cx="6731986" cy="1997866"/>
            <a:chOff x="0" y="-188562"/>
            <a:chExt cx="6114743" cy="1289458"/>
          </a:xfrm>
        </p:grpSpPr>
        <p:sp>
          <p:nvSpPr>
            <p:cNvPr id="12" name="Freeform 143">
              <a:extLst>
                <a:ext uri="{FF2B5EF4-FFF2-40B4-BE49-F238E27FC236}">
                  <a16:creationId xmlns:a16="http://schemas.microsoft.com/office/drawing/2014/main" id="{30A70E8F-F2EE-4820-A2DA-E06BF9374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97452"/>
              <a:ext cx="652346" cy="666924"/>
            </a:xfrm>
            <a:custGeom>
              <a:avLst/>
              <a:gdLst>
                <a:gd name="T0" fmla="*/ 2147483647 w 360"/>
                <a:gd name="T1" fmla="*/ 2147483647 h 368"/>
                <a:gd name="T2" fmla="*/ 2147483647 w 360"/>
                <a:gd name="T3" fmla="*/ 2147483647 h 368"/>
                <a:gd name="T4" fmla="*/ 2147483647 w 360"/>
                <a:gd name="T5" fmla="*/ 2147483647 h 368"/>
                <a:gd name="T6" fmla="*/ 2147483647 w 360"/>
                <a:gd name="T7" fmla="*/ 2147483647 h 368"/>
                <a:gd name="T8" fmla="*/ 2147483647 w 360"/>
                <a:gd name="T9" fmla="*/ 2147483647 h 368"/>
                <a:gd name="T10" fmla="*/ 2147483647 w 360"/>
                <a:gd name="T11" fmla="*/ 0 h 368"/>
                <a:gd name="T12" fmla="*/ 2147483647 w 360"/>
                <a:gd name="T13" fmla="*/ 2147483647 h 368"/>
                <a:gd name="T14" fmla="*/ 2147483647 w 360"/>
                <a:gd name="T15" fmla="*/ 2147483647 h 368"/>
                <a:gd name="T16" fmla="*/ 0 w 360"/>
                <a:gd name="T17" fmla="*/ 2147483647 h 368"/>
                <a:gd name="T18" fmla="*/ 2147483647 w 360"/>
                <a:gd name="T19" fmla="*/ 2147483647 h 368"/>
                <a:gd name="T20" fmla="*/ 2147483647 w 360"/>
                <a:gd name="T21" fmla="*/ 2147483647 h 368"/>
                <a:gd name="T22" fmla="*/ 2147483647 w 360"/>
                <a:gd name="T23" fmla="*/ 2147483647 h 368"/>
                <a:gd name="T24" fmla="*/ 2147483647 w 360"/>
                <a:gd name="T25" fmla="*/ 2147483647 h 368"/>
                <a:gd name="T26" fmla="*/ 2147483647 w 360"/>
                <a:gd name="T27" fmla="*/ 2147483647 h 368"/>
                <a:gd name="T28" fmla="*/ 2147483647 w 360"/>
                <a:gd name="T29" fmla="*/ 2147483647 h 368"/>
                <a:gd name="T30" fmla="*/ 2147483647 w 360"/>
                <a:gd name="T31" fmla="*/ 2147483647 h 368"/>
                <a:gd name="T32" fmla="*/ 2147483647 w 360"/>
                <a:gd name="T33" fmla="*/ 2147483647 h 368"/>
                <a:gd name="T34" fmla="*/ 2147483647 w 360"/>
                <a:gd name="T35" fmla="*/ 2147483647 h 368"/>
                <a:gd name="T36" fmla="*/ 2147483647 w 360"/>
                <a:gd name="T37" fmla="*/ 2147483647 h 368"/>
                <a:gd name="T38" fmla="*/ 2147483647 w 360"/>
                <a:gd name="T39" fmla="*/ 2147483647 h 368"/>
                <a:gd name="T40" fmla="*/ 2147483647 w 360"/>
                <a:gd name="T41" fmla="*/ 2147483647 h 368"/>
                <a:gd name="T42" fmla="*/ 2147483647 w 360"/>
                <a:gd name="T43" fmla="*/ 2147483647 h 368"/>
                <a:gd name="T44" fmla="*/ 2147483647 w 360"/>
                <a:gd name="T45" fmla="*/ 2147483647 h 368"/>
                <a:gd name="T46" fmla="*/ 2147483647 w 360"/>
                <a:gd name="T47" fmla="*/ 2147483647 h 368"/>
                <a:gd name="T48" fmla="*/ 2147483647 w 360"/>
                <a:gd name="T49" fmla="*/ 2147483647 h 368"/>
                <a:gd name="T50" fmla="*/ 2147483647 w 360"/>
                <a:gd name="T51" fmla="*/ 2147483647 h 368"/>
                <a:gd name="T52" fmla="*/ 2147483647 w 360"/>
                <a:gd name="T53" fmla="*/ 2147483647 h 368"/>
                <a:gd name="T54" fmla="*/ 2147483647 w 360"/>
                <a:gd name="T55" fmla="*/ 2147483647 h 368"/>
                <a:gd name="T56" fmla="*/ 2147483647 w 360"/>
                <a:gd name="T57" fmla="*/ 2147483647 h 368"/>
                <a:gd name="T58" fmla="*/ 2147483647 w 360"/>
                <a:gd name="T59" fmla="*/ 2147483647 h 36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60" h="368">
                  <a:moveTo>
                    <a:pt x="203" y="271"/>
                  </a:moveTo>
                  <a:cubicBezTo>
                    <a:pt x="203" y="242"/>
                    <a:pt x="225" y="226"/>
                    <a:pt x="261" y="202"/>
                  </a:cubicBezTo>
                  <a:cubicBezTo>
                    <a:pt x="305" y="173"/>
                    <a:pt x="360" y="137"/>
                    <a:pt x="360" y="51"/>
                  </a:cubicBezTo>
                  <a:cubicBezTo>
                    <a:pt x="360" y="43"/>
                    <a:pt x="353" y="37"/>
                    <a:pt x="346" y="37"/>
                  </a:cubicBezTo>
                  <a:cubicBezTo>
                    <a:pt x="277" y="37"/>
                    <a:pt x="277" y="37"/>
                    <a:pt x="277" y="37"/>
                  </a:cubicBezTo>
                  <a:cubicBezTo>
                    <a:pt x="267" y="19"/>
                    <a:pt x="238" y="0"/>
                    <a:pt x="180" y="0"/>
                  </a:cubicBezTo>
                  <a:cubicBezTo>
                    <a:pt x="121" y="0"/>
                    <a:pt x="92" y="19"/>
                    <a:pt x="83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6" y="37"/>
                    <a:pt x="0" y="43"/>
                    <a:pt x="0" y="51"/>
                  </a:cubicBezTo>
                  <a:cubicBezTo>
                    <a:pt x="0" y="137"/>
                    <a:pt x="54" y="173"/>
                    <a:pt x="98" y="202"/>
                  </a:cubicBezTo>
                  <a:cubicBezTo>
                    <a:pt x="134" y="226"/>
                    <a:pt x="156" y="242"/>
                    <a:pt x="156" y="271"/>
                  </a:cubicBezTo>
                  <a:cubicBezTo>
                    <a:pt x="156" y="297"/>
                    <a:pt x="156" y="297"/>
                    <a:pt x="156" y="297"/>
                  </a:cubicBezTo>
                  <a:cubicBezTo>
                    <a:pt x="118" y="301"/>
                    <a:pt x="91" y="315"/>
                    <a:pt x="91" y="332"/>
                  </a:cubicBezTo>
                  <a:cubicBezTo>
                    <a:pt x="91" y="352"/>
                    <a:pt x="131" y="368"/>
                    <a:pt x="180" y="368"/>
                  </a:cubicBezTo>
                  <a:cubicBezTo>
                    <a:pt x="229" y="368"/>
                    <a:pt x="269" y="352"/>
                    <a:pt x="269" y="332"/>
                  </a:cubicBezTo>
                  <a:cubicBezTo>
                    <a:pt x="269" y="315"/>
                    <a:pt x="241" y="301"/>
                    <a:pt x="203" y="297"/>
                  </a:cubicBezTo>
                  <a:lnTo>
                    <a:pt x="203" y="271"/>
                  </a:lnTo>
                  <a:close/>
                  <a:moveTo>
                    <a:pt x="259" y="170"/>
                  </a:moveTo>
                  <a:cubicBezTo>
                    <a:pt x="270" y="146"/>
                    <a:pt x="279" y="113"/>
                    <a:pt x="281" y="65"/>
                  </a:cubicBezTo>
                  <a:cubicBezTo>
                    <a:pt x="331" y="65"/>
                    <a:pt x="331" y="65"/>
                    <a:pt x="331" y="65"/>
                  </a:cubicBezTo>
                  <a:cubicBezTo>
                    <a:pt x="326" y="119"/>
                    <a:pt x="294" y="146"/>
                    <a:pt x="259" y="170"/>
                  </a:cubicBezTo>
                  <a:close/>
                  <a:moveTo>
                    <a:pt x="180" y="24"/>
                  </a:moveTo>
                  <a:cubicBezTo>
                    <a:pt x="234" y="24"/>
                    <a:pt x="256" y="47"/>
                    <a:pt x="256" y="55"/>
                  </a:cubicBezTo>
                  <a:cubicBezTo>
                    <a:pt x="256" y="63"/>
                    <a:pt x="234" y="86"/>
                    <a:pt x="180" y="86"/>
                  </a:cubicBezTo>
                  <a:cubicBezTo>
                    <a:pt x="125" y="86"/>
                    <a:pt x="104" y="63"/>
                    <a:pt x="104" y="55"/>
                  </a:cubicBezTo>
                  <a:cubicBezTo>
                    <a:pt x="104" y="47"/>
                    <a:pt x="125" y="24"/>
                    <a:pt x="180" y="24"/>
                  </a:cubicBezTo>
                  <a:close/>
                  <a:moveTo>
                    <a:pt x="29" y="65"/>
                  </a:moveTo>
                  <a:cubicBezTo>
                    <a:pt x="79" y="65"/>
                    <a:pt x="79" y="65"/>
                    <a:pt x="79" y="65"/>
                  </a:cubicBezTo>
                  <a:cubicBezTo>
                    <a:pt x="80" y="113"/>
                    <a:pt x="89" y="146"/>
                    <a:pt x="101" y="170"/>
                  </a:cubicBezTo>
                  <a:cubicBezTo>
                    <a:pt x="66" y="146"/>
                    <a:pt x="33" y="119"/>
                    <a:pt x="29" y="6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3" name="文本框 56">
              <a:extLst>
                <a:ext uri="{FF2B5EF4-FFF2-40B4-BE49-F238E27FC236}">
                  <a16:creationId xmlns:a16="http://schemas.microsoft.com/office/drawing/2014/main" id="{66C2B7C0-094C-4BFC-B375-65D2FBB0A2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1187" y="-188562"/>
              <a:ext cx="5103556" cy="1289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公交线路客流预测研究中，随着新能源车的普及，公交的百公里油耗数据应更新为百公里能耗数据，重新训练模型，更新模型参数，使预测模型能为当前电动公交车线路所应用。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255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873647" y="1895414"/>
            <a:ext cx="4444706" cy="1107988"/>
          </a:xfrm>
          <a:prstGeom prst="rect">
            <a:avLst/>
          </a:prstGeom>
        </p:spPr>
        <p:txBody>
          <a:bodyPr wrap="square" lIns="91432" tIns="45716" rIns="91432" bIns="45716" anchor="t">
            <a:spAutoFit/>
          </a:bodyPr>
          <a:lstStyle/>
          <a:p>
            <a:pPr algn="ctr" fontAlgn="ctr"/>
            <a:r>
              <a:rPr lang="zh-CN" altLang="en-US" sz="6600" b="1" spc="800" dirty="0">
                <a:solidFill>
                  <a:srgbClr val="152F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  <p:sp>
        <p:nvSpPr>
          <p:cNvPr id="27" name="矩形 26"/>
          <p:cNvSpPr/>
          <p:nvPr/>
        </p:nvSpPr>
        <p:spPr>
          <a:xfrm>
            <a:off x="4571802" y="4915922"/>
            <a:ext cx="3638494" cy="49961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恳请各位老师同学批评指正！</a:t>
            </a:r>
          </a:p>
        </p:txBody>
      </p:sp>
      <p:sp>
        <p:nvSpPr>
          <p:cNvPr id="9" name="等腰三角形 8"/>
          <p:cNvSpPr/>
          <p:nvPr/>
        </p:nvSpPr>
        <p:spPr>
          <a:xfrm>
            <a:off x="949560" y="3746200"/>
            <a:ext cx="834952" cy="719786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9903177" y="3857222"/>
            <a:ext cx="706166" cy="608764"/>
          </a:xfrm>
          <a:prstGeom prst="triangle">
            <a:avLst/>
          </a:prstGeom>
          <a:solidFill>
            <a:srgbClr val="95A4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-1" y="2862140"/>
            <a:ext cx="995083" cy="1603846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1784512" y="4034039"/>
            <a:ext cx="417476" cy="43194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10609343" y="3746200"/>
            <a:ext cx="834952" cy="719786"/>
          </a:xfrm>
          <a:prstGeom prst="triangle">
            <a:avLst/>
          </a:prstGeom>
          <a:solidFill>
            <a:srgbClr val="95A4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>
            <a:off x="11357048" y="2956269"/>
            <a:ext cx="834952" cy="1509717"/>
          </a:xfrm>
          <a:prstGeom prst="triangle">
            <a:avLst/>
          </a:prstGeom>
          <a:solidFill>
            <a:srgbClr val="95A4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任意多边形 15"/>
          <p:cNvSpPr/>
          <p:nvPr/>
        </p:nvSpPr>
        <p:spPr>
          <a:xfrm flipH="1">
            <a:off x="4415275" y="5574286"/>
            <a:ext cx="3361450" cy="407363"/>
          </a:xfrm>
          <a:custGeom>
            <a:avLst/>
            <a:gdLst>
              <a:gd name="connsiteX0" fmla="*/ 1319211 w 1469989"/>
              <a:gd name="connsiteY0" fmla="*/ 0 h 485775"/>
              <a:gd name="connsiteX1" fmla="*/ 80964 w 1469989"/>
              <a:gd name="connsiteY1" fmla="*/ 0 h 485775"/>
              <a:gd name="connsiteX2" fmla="*/ 0 w 1469989"/>
              <a:gd name="connsiteY2" fmla="*/ 80964 h 485775"/>
              <a:gd name="connsiteX3" fmla="*/ 0 w 1469989"/>
              <a:gd name="connsiteY3" fmla="*/ 404811 h 485775"/>
              <a:gd name="connsiteX4" fmla="*/ 80964 w 1469989"/>
              <a:gd name="connsiteY4" fmla="*/ 485775 h 485775"/>
              <a:gd name="connsiteX5" fmla="*/ 1319211 w 1469989"/>
              <a:gd name="connsiteY5" fmla="*/ 485775 h 485775"/>
              <a:gd name="connsiteX6" fmla="*/ 1331069 w 1469989"/>
              <a:gd name="connsiteY6" fmla="*/ 483381 h 485775"/>
              <a:gd name="connsiteX7" fmla="*/ 1380263 w 1469989"/>
              <a:gd name="connsiteY7" fmla="*/ 483381 h 485775"/>
              <a:gd name="connsiteX8" fmla="*/ 1400175 w 1469989"/>
              <a:gd name="connsiteY8" fmla="*/ 483381 h 485775"/>
              <a:gd name="connsiteX9" fmla="*/ 1469989 w 1469989"/>
              <a:gd name="connsiteY9" fmla="*/ 483381 h 485775"/>
              <a:gd name="connsiteX10" fmla="*/ 1400175 w 1469989"/>
              <a:gd name="connsiteY10" fmla="*/ 413567 h 485775"/>
              <a:gd name="connsiteX11" fmla="*/ 1400175 w 1469989"/>
              <a:gd name="connsiteY11" fmla="*/ 404811 h 485775"/>
              <a:gd name="connsiteX12" fmla="*/ 1400175 w 1469989"/>
              <a:gd name="connsiteY12" fmla="*/ 363126 h 485775"/>
              <a:gd name="connsiteX13" fmla="*/ 1400175 w 1469989"/>
              <a:gd name="connsiteY13" fmla="*/ 80964 h 485775"/>
              <a:gd name="connsiteX14" fmla="*/ 1319211 w 1469989"/>
              <a:gd name="connsiteY14" fmla="*/ 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69989" h="485775">
                <a:moveTo>
                  <a:pt x="1319211" y="0"/>
                </a:moveTo>
                <a:lnTo>
                  <a:pt x="80964" y="0"/>
                </a:lnTo>
                <a:cubicBezTo>
                  <a:pt x="36249" y="0"/>
                  <a:pt x="0" y="36249"/>
                  <a:pt x="0" y="80964"/>
                </a:cubicBezTo>
                <a:lnTo>
                  <a:pt x="0" y="404811"/>
                </a:lnTo>
                <a:cubicBezTo>
                  <a:pt x="0" y="449526"/>
                  <a:pt x="36249" y="485775"/>
                  <a:pt x="80964" y="485775"/>
                </a:cubicBezTo>
                <a:lnTo>
                  <a:pt x="1319211" y="485775"/>
                </a:lnTo>
                <a:lnTo>
                  <a:pt x="1331069" y="483381"/>
                </a:lnTo>
                <a:lnTo>
                  <a:pt x="1380263" y="483381"/>
                </a:lnTo>
                <a:lnTo>
                  <a:pt x="1400175" y="483381"/>
                </a:lnTo>
                <a:lnTo>
                  <a:pt x="1469989" y="483381"/>
                </a:lnTo>
                <a:lnTo>
                  <a:pt x="1400175" y="413567"/>
                </a:lnTo>
                <a:lnTo>
                  <a:pt x="1400175" y="404811"/>
                </a:lnTo>
                <a:lnTo>
                  <a:pt x="1400175" y="363126"/>
                </a:lnTo>
                <a:lnTo>
                  <a:pt x="1400175" y="80964"/>
                </a:lnTo>
                <a:cubicBezTo>
                  <a:pt x="1400175" y="36249"/>
                  <a:pt x="1363926" y="0"/>
                  <a:pt x="1319211" y="0"/>
                </a:cubicBezTo>
                <a:close/>
              </a:path>
            </a:pathLst>
          </a:custGeom>
          <a:solidFill>
            <a:srgbClr val="95A4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25"/>
          <p:cNvSpPr txBox="1"/>
          <p:nvPr/>
        </p:nvSpPr>
        <p:spPr>
          <a:xfrm>
            <a:off x="4415275" y="5608690"/>
            <a:ext cx="3638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1600" dirty="0"/>
              <a:t>答辩人：刘倩</a:t>
            </a:r>
          </a:p>
        </p:txBody>
      </p:sp>
    </p:spTree>
    <p:extLst>
      <p:ext uri="{BB962C8B-B14F-4D97-AF65-F5344CB8AC3E}">
        <p14:creationId xmlns:p14="http://schemas.microsoft.com/office/powerpoint/2010/main" val="3481015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359170" y="4204904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152F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333522" y="36852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152F47"/>
                </a:solidFill>
              </a:rPr>
              <a:t>第一部分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8125599" y="1434035"/>
            <a:ext cx="2036802" cy="2036802"/>
            <a:chOff x="8077074" y="845254"/>
            <a:chExt cx="2036802" cy="2036802"/>
          </a:xfrm>
        </p:grpSpPr>
        <p:sp>
          <p:nvSpPr>
            <p:cNvPr id="43" name="椭圆 42"/>
            <p:cNvSpPr/>
            <p:nvPr/>
          </p:nvSpPr>
          <p:spPr>
            <a:xfrm>
              <a:off x="8077074" y="845254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Freeform 126"/>
            <p:cNvSpPr>
              <a:spLocks noChangeAspect="1" noEditPoints="1"/>
            </p:cNvSpPr>
            <p:nvPr/>
          </p:nvSpPr>
          <p:spPr bwMode="auto">
            <a:xfrm>
              <a:off x="8639337" y="1292886"/>
              <a:ext cx="912277" cy="1141539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2121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9C0671-965C-48E3-AA69-77F4080A6F02}"/>
              </a:ext>
            </a:extLst>
          </p:cNvPr>
          <p:cNvCxnSpPr>
            <a:cxnSpLocks/>
          </p:cNvCxnSpPr>
          <p:nvPr/>
        </p:nvCxnSpPr>
        <p:spPr>
          <a:xfrm>
            <a:off x="2133214" y="884421"/>
            <a:ext cx="9888740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3">
            <a:extLst>
              <a:ext uri="{FF2B5EF4-FFF2-40B4-BE49-F238E27FC236}">
                <a16:creationId xmlns:a16="http://schemas.microsoft.com/office/drawing/2014/main" id="{A172297C-62A7-4C08-92C7-D12B4E209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588" y="177553"/>
            <a:ext cx="3342564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1.1</a:t>
            </a:r>
            <a:r>
              <a: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研究背景与意义</a:t>
            </a:r>
            <a:endParaRPr lang="zh-CN" altLang="en-US" sz="2933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1677613-E06C-4B5A-BD12-F51A5EF020E7}"/>
              </a:ext>
            </a:extLst>
          </p:cNvPr>
          <p:cNvGrpSpPr/>
          <p:nvPr/>
        </p:nvGrpSpPr>
        <p:grpSpPr>
          <a:xfrm>
            <a:off x="5139547" y="251879"/>
            <a:ext cx="263341" cy="395013"/>
            <a:chOff x="5284519" y="1508166"/>
            <a:chExt cx="213756" cy="427512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2A6D774-A34F-4373-BE31-E7AF8721803F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8736AAF-7B64-44DE-9441-AB3F7195C877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79772DF-C72F-407D-9B9C-D09127B28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505916"/>
              </p:ext>
            </p:extLst>
          </p:nvPr>
        </p:nvGraphicFramePr>
        <p:xfrm>
          <a:off x="0" y="-1"/>
          <a:ext cx="1751179" cy="698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179">
                  <a:extLst>
                    <a:ext uri="{9D8B030D-6E8A-4147-A177-3AD203B41FA5}">
                      <a16:colId xmlns:a16="http://schemas.microsoft.com/office/drawing/2014/main" val="1734148431"/>
                    </a:ext>
                  </a:extLst>
                </a:gridCol>
              </a:tblGrid>
              <a:tr h="840840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2541"/>
                  </a:ext>
                </a:extLst>
              </a:tr>
              <a:tr h="840840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0177"/>
                  </a:ext>
                </a:extLst>
              </a:tr>
              <a:tr h="84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2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83339"/>
                  </a:ext>
                </a:extLst>
              </a:tr>
              <a:tr h="84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7213"/>
                  </a:ext>
                </a:extLst>
              </a:tr>
              <a:tr h="84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成果与应用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220474"/>
                  </a:ext>
                </a:extLst>
              </a:tr>
              <a:tr h="10090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792344"/>
                  </a:ext>
                </a:extLst>
              </a:tr>
              <a:tr h="927711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7436"/>
                  </a:ext>
                </a:extLst>
              </a:tr>
              <a:tr h="840840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83614"/>
                  </a:ext>
                </a:extLst>
              </a:tr>
            </a:tbl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192346F-A077-402B-9C0E-EECB5EB1C6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31697"/>
              </p:ext>
            </p:extLst>
          </p:nvPr>
        </p:nvGraphicFramePr>
        <p:xfrm>
          <a:off x="1957009" y="3971898"/>
          <a:ext cx="4954734" cy="2491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Visio" r:id="rId4" imgW="8903478" imgH="4475572" progId="Visio.Drawing.11">
                  <p:embed/>
                </p:oleObj>
              </mc:Choice>
              <mc:Fallback>
                <p:oleObj name="Visio" r:id="rId4" imgW="8903478" imgH="447557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009" y="3971898"/>
                        <a:ext cx="4954734" cy="24919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06058C7-8361-4FE2-862C-B0A9DAF9C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703075"/>
              </p:ext>
            </p:extLst>
          </p:nvPr>
        </p:nvGraphicFramePr>
        <p:xfrm>
          <a:off x="6482161" y="1443804"/>
          <a:ext cx="5080516" cy="1985196"/>
        </p:xfrm>
        <a:graphic>
          <a:graphicData uri="http://schemas.openxmlformats.org/drawingml/2006/table">
            <a:tbl>
              <a:tblPr firstRow="1" firstCol="1" bandRow="1"/>
              <a:tblGrid>
                <a:gridCol w="2730778">
                  <a:extLst>
                    <a:ext uri="{9D8B030D-6E8A-4147-A177-3AD203B41FA5}">
                      <a16:colId xmlns:a16="http://schemas.microsoft.com/office/drawing/2014/main" val="4279507702"/>
                    </a:ext>
                  </a:extLst>
                </a:gridCol>
                <a:gridCol w="810198">
                  <a:extLst>
                    <a:ext uri="{9D8B030D-6E8A-4147-A177-3AD203B41FA5}">
                      <a16:colId xmlns:a16="http://schemas.microsoft.com/office/drawing/2014/main" val="2964474871"/>
                    </a:ext>
                  </a:extLst>
                </a:gridCol>
                <a:gridCol w="1539540">
                  <a:extLst>
                    <a:ext uri="{9D8B030D-6E8A-4147-A177-3AD203B41FA5}">
                      <a16:colId xmlns:a16="http://schemas.microsoft.com/office/drawing/2014/main" val="601130287"/>
                    </a:ext>
                  </a:extLst>
                </a:gridCol>
              </a:tblGrid>
              <a:tr h="33086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指标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公交车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私人小汽车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43924"/>
                  </a:ext>
                </a:extLst>
              </a:tr>
              <a:tr h="33086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载客量（人</a:t>
                      </a:r>
                      <a:r>
                        <a:rPr lang="en-US" sz="14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sz="14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车）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90-160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1-4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341963"/>
                  </a:ext>
                </a:extLst>
              </a:tr>
              <a:tr h="33086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运行占用的道路面积（平方米</a:t>
                      </a:r>
                      <a:r>
                        <a:rPr lang="en-US" sz="14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sz="14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人）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1-1.5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40-60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397811"/>
                  </a:ext>
                </a:extLst>
              </a:tr>
              <a:tr h="33086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停车占用面积（平方米</a:t>
                      </a:r>
                      <a:r>
                        <a:rPr lang="en-US" sz="14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sz="14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人）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1.5-2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4-6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487002"/>
                  </a:ext>
                </a:extLst>
              </a:tr>
              <a:tr h="33086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耗油比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368703"/>
                  </a:ext>
                </a:extLst>
              </a:tr>
              <a:tr h="33086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客运成本比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10-12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404555"/>
                  </a:ext>
                </a:extLst>
              </a:tr>
            </a:tbl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9AC3428-4CBB-49EA-8344-FD26808DC1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612310"/>
              </p:ext>
            </p:extLst>
          </p:nvPr>
        </p:nvGraphicFramePr>
        <p:xfrm>
          <a:off x="6925152" y="3956971"/>
          <a:ext cx="4954734" cy="2550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" name="Visio" r:id="rId6" imgW="9348029" imgH="4697938" progId="Visio.Drawing.11">
                  <p:embed/>
                </p:oleObj>
              </mc:Choice>
              <mc:Fallback>
                <p:oleObj name="Visio" r:id="rId6" imgW="9348029" imgH="4697938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5152" y="3956971"/>
                        <a:ext cx="4954734" cy="25504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圆角矩形 8">
            <a:extLst>
              <a:ext uri="{FF2B5EF4-FFF2-40B4-BE49-F238E27FC236}">
                <a16:creationId xmlns:a16="http://schemas.microsoft.com/office/drawing/2014/main" id="{94AC948C-128F-41DD-BA8B-A39239FF78DF}"/>
              </a:ext>
            </a:extLst>
          </p:cNvPr>
          <p:cNvSpPr/>
          <p:nvPr/>
        </p:nvSpPr>
        <p:spPr bwMode="auto">
          <a:xfrm>
            <a:off x="1905183" y="1071129"/>
            <a:ext cx="10116770" cy="5510062"/>
          </a:xfrm>
          <a:prstGeom prst="roundRect">
            <a:avLst>
              <a:gd name="adj" fmla="val 1803"/>
            </a:avLst>
          </a:prstGeom>
          <a:noFill/>
          <a:ln w="31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algn="ctr">
              <a:lnSpc>
                <a:spcPct val="150000"/>
              </a:lnSpc>
            </a:pPr>
            <a:endParaRPr kumimoji="1"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6C727B6-E188-4E2C-BA50-387DBE858B64}"/>
              </a:ext>
            </a:extLst>
          </p:cNvPr>
          <p:cNvSpPr/>
          <p:nvPr/>
        </p:nvSpPr>
        <p:spPr>
          <a:xfrm>
            <a:off x="2257502" y="1815641"/>
            <a:ext cx="3302548" cy="328302"/>
          </a:xfrm>
          <a:prstGeom prst="rect">
            <a:avLst/>
          </a:prstGeom>
          <a:solidFill>
            <a:srgbClr val="95A4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污染、拥堵、能源紧缺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926251E-18F3-4B82-9454-B0C15C3AB208}"/>
              </a:ext>
            </a:extLst>
          </p:cNvPr>
          <p:cNvSpPr/>
          <p:nvPr/>
        </p:nvSpPr>
        <p:spPr>
          <a:xfrm>
            <a:off x="2257502" y="2352447"/>
            <a:ext cx="3302548" cy="328302"/>
          </a:xfrm>
          <a:prstGeom prst="rect">
            <a:avLst/>
          </a:prstGeom>
          <a:solidFill>
            <a:srgbClr val="95A4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公交优先政策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648EA08-8C32-429A-8D9A-C371FFBE508B}"/>
              </a:ext>
            </a:extLst>
          </p:cNvPr>
          <p:cNvSpPr/>
          <p:nvPr/>
        </p:nvSpPr>
        <p:spPr>
          <a:xfrm>
            <a:off x="2257502" y="2918865"/>
            <a:ext cx="3302548" cy="3283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公交客流时空分布不均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3E8FC50-7F8D-40E6-B2E8-25BC2D40F171}"/>
              </a:ext>
            </a:extLst>
          </p:cNvPr>
          <p:cNvSpPr/>
          <p:nvPr/>
        </p:nvSpPr>
        <p:spPr>
          <a:xfrm>
            <a:off x="2276752" y="3470476"/>
            <a:ext cx="3302548" cy="328302"/>
          </a:xfrm>
          <a:prstGeom prst="rect">
            <a:avLst/>
          </a:prstGeom>
          <a:solidFill>
            <a:srgbClr val="95A4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公交吸引力低</a:t>
            </a:r>
          </a:p>
        </p:txBody>
      </p:sp>
      <p:sp>
        <p:nvSpPr>
          <p:cNvPr id="40" name="下箭头 96">
            <a:extLst>
              <a:ext uri="{FF2B5EF4-FFF2-40B4-BE49-F238E27FC236}">
                <a16:creationId xmlns:a16="http://schemas.microsoft.com/office/drawing/2014/main" id="{4495DF74-1EF8-4B1F-8008-593AB68079C8}"/>
              </a:ext>
            </a:extLst>
          </p:cNvPr>
          <p:cNvSpPr/>
          <p:nvPr/>
        </p:nvSpPr>
        <p:spPr>
          <a:xfrm>
            <a:off x="3683496" y="1617268"/>
            <a:ext cx="318479" cy="16235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下箭头 96">
            <a:extLst>
              <a:ext uri="{FF2B5EF4-FFF2-40B4-BE49-F238E27FC236}">
                <a16:creationId xmlns:a16="http://schemas.microsoft.com/office/drawing/2014/main" id="{6740BF52-5FED-4D32-9D97-48CBFE59085D}"/>
              </a:ext>
            </a:extLst>
          </p:cNvPr>
          <p:cNvSpPr/>
          <p:nvPr/>
        </p:nvSpPr>
        <p:spPr>
          <a:xfrm>
            <a:off x="3683496" y="2718798"/>
            <a:ext cx="318479" cy="16235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下箭头 96">
            <a:extLst>
              <a:ext uri="{FF2B5EF4-FFF2-40B4-BE49-F238E27FC236}">
                <a16:creationId xmlns:a16="http://schemas.microsoft.com/office/drawing/2014/main" id="{04918DB5-8B68-4D68-9B04-1331DD94C298}"/>
              </a:ext>
            </a:extLst>
          </p:cNvPr>
          <p:cNvSpPr/>
          <p:nvPr/>
        </p:nvSpPr>
        <p:spPr>
          <a:xfrm>
            <a:off x="3683498" y="3287485"/>
            <a:ext cx="318479" cy="16235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形状 24">
            <a:extLst>
              <a:ext uri="{FF2B5EF4-FFF2-40B4-BE49-F238E27FC236}">
                <a16:creationId xmlns:a16="http://schemas.microsoft.com/office/drawing/2014/main" id="{D89D3050-B245-4B89-8170-9BE674012952}"/>
              </a:ext>
            </a:extLst>
          </p:cNvPr>
          <p:cNvSpPr/>
          <p:nvPr/>
        </p:nvSpPr>
        <p:spPr>
          <a:xfrm rot="14772128">
            <a:off x="3440663" y="1211386"/>
            <a:ext cx="3156077" cy="2361774"/>
          </a:xfrm>
          <a:prstGeom prst="leftCircularArrow">
            <a:avLst>
              <a:gd name="adj1" fmla="val 2505"/>
              <a:gd name="adj2" fmla="val 303610"/>
              <a:gd name="adj3" fmla="val 3520586"/>
              <a:gd name="adj4" fmla="val 10694231"/>
              <a:gd name="adj5" fmla="val 3549"/>
            </a:avLst>
          </a:prstGeom>
          <a:solidFill>
            <a:srgbClr val="BFBFBF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2892075-D68B-4ED4-9429-02DD856C29E0}"/>
              </a:ext>
            </a:extLst>
          </p:cNvPr>
          <p:cNvSpPr/>
          <p:nvPr/>
        </p:nvSpPr>
        <p:spPr>
          <a:xfrm>
            <a:off x="2257502" y="1264029"/>
            <a:ext cx="3302548" cy="328302"/>
          </a:xfrm>
          <a:prstGeom prst="rect">
            <a:avLst/>
          </a:prstGeom>
          <a:solidFill>
            <a:srgbClr val="95A4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机动车保有量持续增长</a:t>
            </a:r>
          </a:p>
        </p:txBody>
      </p:sp>
      <p:sp>
        <p:nvSpPr>
          <p:cNvPr id="48" name="圆角矩形 31">
            <a:extLst>
              <a:ext uri="{FF2B5EF4-FFF2-40B4-BE49-F238E27FC236}">
                <a16:creationId xmlns:a16="http://schemas.microsoft.com/office/drawing/2014/main" id="{82B1B7CB-1F34-41FD-8E35-E08D9B30E899}"/>
              </a:ext>
            </a:extLst>
          </p:cNvPr>
          <p:cNvSpPr/>
          <p:nvPr/>
        </p:nvSpPr>
        <p:spPr bwMode="auto">
          <a:xfrm>
            <a:off x="2113683" y="1133735"/>
            <a:ext cx="4194034" cy="2749420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49" name="圆角矩形 31">
            <a:extLst>
              <a:ext uri="{FF2B5EF4-FFF2-40B4-BE49-F238E27FC236}">
                <a16:creationId xmlns:a16="http://schemas.microsoft.com/office/drawing/2014/main" id="{4EF9AD74-D166-4080-84B0-F795E6F10FC6}"/>
              </a:ext>
            </a:extLst>
          </p:cNvPr>
          <p:cNvSpPr/>
          <p:nvPr/>
        </p:nvSpPr>
        <p:spPr bwMode="auto">
          <a:xfrm>
            <a:off x="6352762" y="1133735"/>
            <a:ext cx="5511867" cy="2749419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50" name="圆角矩形 31">
            <a:extLst>
              <a:ext uri="{FF2B5EF4-FFF2-40B4-BE49-F238E27FC236}">
                <a16:creationId xmlns:a16="http://schemas.microsoft.com/office/drawing/2014/main" id="{7024DF7B-005B-458D-8B8E-39C66B29D9F8}"/>
              </a:ext>
            </a:extLst>
          </p:cNvPr>
          <p:cNvSpPr/>
          <p:nvPr/>
        </p:nvSpPr>
        <p:spPr bwMode="auto">
          <a:xfrm>
            <a:off x="1954544" y="3962066"/>
            <a:ext cx="4954734" cy="2501823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51" name="圆角矩形 31">
            <a:extLst>
              <a:ext uri="{FF2B5EF4-FFF2-40B4-BE49-F238E27FC236}">
                <a16:creationId xmlns:a16="http://schemas.microsoft.com/office/drawing/2014/main" id="{3672F5EC-FEAB-4167-A2C1-E530E3A11DC0}"/>
              </a:ext>
            </a:extLst>
          </p:cNvPr>
          <p:cNvSpPr/>
          <p:nvPr/>
        </p:nvSpPr>
        <p:spPr bwMode="auto">
          <a:xfrm>
            <a:off x="6925152" y="3967418"/>
            <a:ext cx="4954734" cy="2501823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092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9C0671-965C-48E3-AA69-77F4080A6F02}"/>
              </a:ext>
            </a:extLst>
          </p:cNvPr>
          <p:cNvCxnSpPr/>
          <p:nvPr/>
        </p:nvCxnSpPr>
        <p:spPr>
          <a:xfrm>
            <a:off x="2133214" y="884421"/>
            <a:ext cx="9501809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1677613-E06C-4B5A-BD12-F51A5EF020E7}"/>
              </a:ext>
            </a:extLst>
          </p:cNvPr>
          <p:cNvGrpSpPr/>
          <p:nvPr/>
        </p:nvGrpSpPr>
        <p:grpSpPr>
          <a:xfrm>
            <a:off x="4796647" y="251879"/>
            <a:ext cx="263341" cy="395013"/>
            <a:chOff x="5284519" y="1508166"/>
            <a:chExt cx="213756" cy="427512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2A6D774-A34F-4373-BE31-E7AF8721803F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8736AAF-7B64-44DE-9441-AB3F7195C877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3">
            <a:extLst>
              <a:ext uri="{FF2B5EF4-FFF2-40B4-BE49-F238E27FC236}">
                <a16:creationId xmlns:a16="http://schemas.microsoft.com/office/drawing/2014/main" id="{CDAFD185-65DF-4A80-B56B-ED9A69C93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1465" y="177552"/>
            <a:ext cx="4576876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 </a:t>
            </a:r>
            <a:r>
              <a: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研究现状与存在的问题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E1CADFA-6766-4287-BEEE-7A6D6D9A6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400520"/>
              </p:ext>
            </p:extLst>
          </p:nvPr>
        </p:nvGraphicFramePr>
        <p:xfrm>
          <a:off x="0" y="0"/>
          <a:ext cx="1908313" cy="685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13">
                  <a:extLst>
                    <a:ext uri="{9D8B030D-6E8A-4147-A177-3AD203B41FA5}">
                      <a16:colId xmlns:a16="http://schemas.microsoft.com/office/drawing/2014/main" val="1734148431"/>
                    </a:ext>
                  </a:extLst>
                </a:gridCol>
              </a:tblGrid>
              <a:tr h="836342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2541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0177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2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83339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7213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成果与应用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220474"/>
                  </a:ext>
                </a:extLst>
              </a:tr>
              <a:tr h="10036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792344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7436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83614"/>
                  </a:ext>
                </a:extLst>
              </a:tr>
            </a:tbl>
          </a:graphicData>
        </a:graphic>
      </p:graphicFrame>
      <p:sp>
        <p:nvSpPr>
          <p:cNvPr id="22" name="文本框 56">
            <a:extLst>
              <a:ext uri="{FF2B5EF4-FFF2-40B4-BE49-F238E27FC236}">
                <a16:creationId xmlns:a16="http://schemas.microsoft.com/office/drawing/2014/main" id="{B61E1F3F-BB56-4CB0-8429-88F2D7014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6970" y="1718045"/>
            <a:ext cx="2670620" cy="2028569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、数据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公交站点土地利用性质、经济特征、交通区位、社区成熟度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、模型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神经网络模型、马尔科夫链、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9BE4255-BA18-4310-8A27-9CCA42E619A5}"/>
              </a:ext>
            </a:extLst>
          </p:cNvPr>
          <p:cNvSpPr/>
          <p:nvPr/>
        </p:nvSpPr>
        <p:spPr>
          <a:xfrm>
            <a:off x="3135026" y="1410044"/>
            <a:ext cx="2472994" cy="406761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空间客流预测方法</a:t>
            </a:r>
          </a:p>
        </p:txBody>
      </p:sp>
      <p:sp>
        <p:nvSpPr>
          <p:cNvPr id="44" name="文本框 56">
            <a:extLst>
              <a:ext uri="{FF2B5EF4-FFF2-40B4-BE49-F238E27FC236}">
                <a16:creationId xmlns:a16="http://schemas.microsoft.com/office/drawing/2014/main" id="{94905268-701E-4BB1-BC1C-9284C74AB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9381" y="1718045"/>
            <a:ext cx="2670620" cy="2028569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、数据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公交刷卡数据、快速公交站点数据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、模型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传统预测模型、机器学习模型、混合预测模型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2E80735-158D-4B0A-9178-3FACE315D175}"/>
              </a:ext>
            </a:extLst>
          </p:cNvPr>
          <p:cNvSpPr/>
          <p:nvPr/>
        </p:nvSpPr>
        <p:spPr>
          <a:xfrm>
            <a:off x="6158703" y="1410044"/>
            <a:ext cx="2472994" cy="406761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短时客流预测方法</a:t>
            </a:r>
          </a:p>
        </p:txBody>
      </p:sp>
      <p:sp>
        <p:nvSpPr>
          <p:cNvPr id="46" name="文本框 56">
            <a:extLst>
              <a:ext uri="{FF2B5EF4-FFF2-40B4-BE49-F238E27FC236}">
                <a16:creationId xmlns:a16="http://schemas.microsoft.com/office/drawing/2014/main" id="{0CC886D1-32D7-4F83-8D6B-3FC3862AB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1792" y="1729820"/>
            <a:ext cx="2670620" cy="2028569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、运营线路调度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乘客出行成本、乘客拥挤抱怨程度、乘客不方便程度、企业成本</a:t>
            </a:r>
            <a:endParaRPr lang="en-US" altLang="zh-CN" sz="1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、新线路规划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居民行为分析、公交路网总长度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847B2CD-BC65-4C53-9DE7-6F67BF8AA98A}"/>
              </a:ext>
            </a:extLst>
          </p:cNvPr>
          <p:cNvSpPr/>
          <p:nvPr/>
        </p:nvSpPr>
        <p:spPr>
          <a:xfrm>
            <a:off x="9182381" y="1410044"/>
            <a:ext cx="2472994" cy="406761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预测技术应用研究</a:t>
            </a:r>
          </a:p>
        </p:txBody>
      </p:sp>
      <p:sp>
        <p:nvSpPr>
          <p:cNvPr id="48" name="圆角矩形 8">
            <a:extLst>
              <a:ext uri="{FF2B5EF4-FFF2-40B4-BE49-F238E27FC236}">
                <a16:creationId xmlns:a16="http://schemas.microsoft.com/office/drawing/2014/main" id="{34A94026-CDA4-43A7-B4BD-0A042A472F4B}"/>
              </a:ext>
            </a:extLst>
          </p:cNvPr>
          <p:cNvSpPr/>
          <p:nvPr/>
        </p:nvSpPr>
        <p:spPr bwMode="auto">
          <a:xfrm>
            <a:off x="2133214" y="1011880"/>
            <a:ext cx="9753986" cy="5023160"/>
          </a:xfrm>
          <a:prstGeom prst="roundRect">
            <a:avLst>
              <a:gd name="adj" fmla="val 1803"/>
            </a:avLst>
          </a:prstGeom>
          <a:noFill/>
          <a:ln w="31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algn="ctr">
              <a:lnSpc>
                <a:spcPct val="150000"/>
              </a:lnSpc>
            </a:pPr>
            <a:endParaRPr kumimoji="1"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下箭头 4">
            <a:extLst>
              <a:ext uri="{FF2B5EF4-FFF2-40B4-BE49-F238E27FC236}">
                <a16:creationId xmlns:a16="http://schemas.microsoft.com/office/drawing/2014/main" id="{DEDAFC4C-F8A4-4BC9-B561-6543810B2B2A}"/>
              </a:ext>
            </a:extLst>
          </p:cNvPr>
          <p:cNvSpPr/>
          <p:nvPr/>
        </p:nvSpPr>
        <p:spPr>
          <a:xfrm>
            <a:off x="3941742" y="3925454"/>
            <a:ext cx="291795" cy="16235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下箭头 4">
            <a:extLst>
              <a:ext uri="{FF2B5EF4-FFF2-40B4-BE49-F238E27FC236}">
                <a16:creationId xmlns:a16="http://schemas.microsoft.com/office/drawing/2014/main" id="{53893B50-2714-4CC9-906D-424C0D479798}"/>
              </a:ext>
            </a:extLst>
          </p:cNvPr>
          <p:cNvSpPr/>
          <p:nvPr/>
        </p:nvSpPr>
        <p:spPr>
          <a:xfrm>
            <a:off x="7111317" y="3905874"/>
            <a:ext cx="291795" cy="16235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下箭头 4">
            <a:extLst>
              <a:ext uri="{FF2B5EF4-FFF2-40B4-BE49-F238E27FC236}">
                <a16:creationId xmlns:a16="http://schemas.microsoft.com/office/drawing/2014/main" id="{C0C82C3A-1FB1-4C2B-802C-CCA91CFBD867}"/>
              </a:ext>
            </a:extLst>
          </p:cNvPr>
          <p:cNvSpPr/>
          <p:nvPr/>
        </p:nvSpPr>
        <p:spPr>
          <a:xfrm>
            <a:off x="10272980" y="3903181"/>
            <a:ext cx="291795" cy="16235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B23D53A-BC95-4816-ADE5-0B867BE868E6}"/>
              </a:ext>
            </a:extLst>
          </p:cNvPr>
          <p:cNvSpPr/>
          <p:nvPr/>
        </p:nvSpPr>
        <p:spPr>
          <a:xfrm>
            <a:off x="2305019" y="1410045"/>
            <a:ext cx="466238" cy="2336570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txBody>
          <a:bodyPr wrap="square" lIns="0" rIns="0" anchor="ctr" anchorCtr="1">
            <a:no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研究现状</a:t>
            </a:r>
          </a:p>
        </p:txBody>
      </p:sp>
      <p:sp>
        <p:nvSpPr>
          <p:cNvPr id="56" name="文本框 56">
            <a:extLst>
              <a:ext uri="{FF2B5EF4-FFF2-40B4-BE49-F238E27FC236}">
                <a16:creationId xmlns:a16="http://schemas.microsoft.com/office/drawing/2014/main" id="{E3AA9445-FBC0-4D26-8453-0DBD82D04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6158" y="4200550"/>
            <a:ext cx="2612344" cy="1526187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数据更新难，准确度低、实时性低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研究对象为公交站点，应整条线路考虑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6">
            <a:extLst>
              <a:ext uri="{FF2B5EF4-FFF2-40B4-BE49-F238E27FC236}">
                <a16:creationId xmlns:a16="http://schemas.microsoft.com/office/drawing/2014/main" id="{3C9CF23F-ED62-42B6-B139-3CD1B89C7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372" y="4195687"/>
            <a:ext cx="2670620" cy="1526187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数据覆盖率低，数据不全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训练时间长，数据要求高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6">
            <a:extLst>
              <a:ext uri="{FF2B5EF4-FFF2-40B4-BE49-F238E27FC236}">
                <a16:creationId xmlns:a16="http://schemas.microsoft.com/office/drawing/2014/main" id="{FAA98138-384C-48D8-8EB3-D30B581DC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2274" y="4176120"/>
            <a:ext cx="2670620" cy="1526187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lvl="0" indent="-28575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优化目标难以量化，落地难度高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数据获取途径不可靠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D22939F3-C56B-403A-A079-41F1092C7609}"/>
              </a:ext>
            </a:extLst>
          </p:cNvPr>
          <p:cNvSpPr/>
          <p:nvPr/>
        </p:nvSpPr>
        <p:spPr>
          <a:xfrm>
            <a:off x="2305019" y="4212129"/>
            <a:ext cx="466238" cy="1526187"/>
          </a:xfrm>
          <a:prstGeom prst="rect">
            <a:avLst/>
          </a:prstGeom>
          <a:solidFill>
            <a:srgbClr val="3B50A3"/>
          </a:solidFill>
          <a:ln>
            <a:noFill/>
          </a:ln>
        </p:spPr>
        <p:txBody>
          <a:bodyPr wrap="square" lIns="0" rIns="0" anchor="ctr" anchorCtr="1">
            <a:no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不足</a:t>
            </a:r>
          </a:p>
        </p:txBody>
      </p:sp>
    </p:spTree>
    <p:extLst>
      <p:ext uri="{BB962C8B-B14F-4D97-AF65-F5344CB8AC3E}">
        <p14:creationId xmlns:p14="http://schemas.microsoft.com/office/powerpoint/2010/main" val="24597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666675" y="420490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kern="100" dirty="0">
                <a:solidFill>
                  <a:srgbClr val="152F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研究内容</a:t>
            </a:r>
            <a:endParaRPr lang="zh-CN" altLang="zh-CN" sz="5400" b="1" kern="100" dirty="0">
              <a:solidFill>
                <a:srgbClr val="152F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333522" y="36852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152F47"/>
                </a:solidFill>
              </a:rPr>
              <a:t>第二部分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125599" y="1434035"/>
            <a:ext cx="2036802" cy="2036802"/>
            <a:chOff x="8125599" y="1434035"/>
            <a:chExt cx="2036802" cy="2036802"/>
          </a:xfrm>
        </p:grpSpPr>
        <p:sp>
          <p:nvSpPr>
            <p:cNvPr id="43" name="椭圆 42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0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004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9C0671-965C-48E3-AA69-77F4080A6F02}"/>
              </a:ext>
            </a:extLst>
          </p:cNvPr>
          <p:cNvCxnSpPr>
            <a:cxnSpLocks/>
          </p:cNvCxnSpPr>
          <p:nvPr/>
        </p:nvCxnSpPr>
        <p:spPr>
          <a:xfrm>
            <a:off x="2053874" y="1109914"/>
            <a:ext cx="9407757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3">
            <a:extLst>
              <a:ext uri="{FF2B5EF4-FFF2-40B4-BE49-F238E27FC236}">
                <a16:creationId xmlns:a16="http://schemas.microsoft.com/office/drawing/2014/main" id="{D43291C9-E70B-43DF-A60D-CB0451091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202" y="4646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研究技术路线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7B7D75D-57E2-4070-AA0B-F4A2751F3212}"/>
              </a:ext>
            </a:extLst>
          </p:cNvPr>
          <p:cNvGrpSpPr/>
          <p:nvPr/>
        </p:nvGrpSpPr>
        <p:grpSpPr>
          <a:xfrm>
            <a:off x="4782406" y="519416"/>
            <a:ext cx="263341" cy="395013"/>
            <a:chOff x="5284519" y="1508166"/>
            <a:chExt cx="213756" cy="427512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ECE3B28-502B-4424-8228-DF3E4E47CFE3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9FBAC28-7CC3-457F-9DB7-E10973FDBA80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A581814-C2AD-4BD7-AD81-994BDFD7B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213505"/>
              </p:ext>
            </p:extLst>
          </p:nvPr>
        </p:nvGraphicFramePr>
        <p:xfrm>
          <a:off x="0" y="-1"/>
          <a:ext cx="1908313" cy="6857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13">
                  <a:extLst>
                    <a:ext uri="{9D8B030D-6E8A-4147-A177-3AD203B41FA5}">
                      <a16:colId xmlns:a16="http://schemas.microsoft.com/office/drawing/2014/main" val="1734148431"/>
                    </a:ext>
                  </a:extLst>
                </a:gridCol>
              </a:tblGrid>
              <a:tr h="836341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2541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0177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baseline="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83339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2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7213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成果与应用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220474"/>
                  </a:ext>
                </a:extLst>
              </a:tr>
              <a:tr h="10036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792344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7436"/>
                  </a:ext>
                </a:extLst>
              </a:tr>
              <a:tr h="836341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83614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AF32B54B-8731-42A3-A44D-07092A9AE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575" y="1305399"/>
            <a:ext cx="7837281" cy="52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46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9C0671-965C-48E3-AA69-77F4080A6F02}"/>
              </a:ext>
            </a:extLst>
          </p:cNvPr>
          <p:cNvCxnSpPr>
            <a:cxnSpLocks/>
          </p:cNvCxnSpPr>
          <p:nvPr/>
        </p:nvCxnSpPr>
        <p:spPr>
          <a:xfrm>
            <a:off x="2275257" y="1292794"/>
            <a:ext cx="9407757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CFA38D1-0A6A-4501-8734-B36C51E83B6E}"/>
              </a:ext>
            </a:extLst>
          </p:cNvPr>
          <p:cNvGrpSpPr/>
          <p:nvPr/>
        </p:nvGrpSpPr>
        <p:grpSpPr>
          <a:xfrm>
            <a:off x="4547456" y="481316"/>
            <a:ext cx="263341" cy="395013"/>
            <a:chOff x="5284519" y="1508166"/>
            <a:chExt cx="213756" cy="427512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04E1F3F-D518-47A0-87E5-035E60B017D6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69DD56C-8AC2-41AF-BBCD-CD290B10E325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DCCE71A-4C77-4DEB-BCE3-A9CCA00EA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606717"/>
              </p:ext>
            </p:extLst>
          </p:nvPr>
        </p:nvGraphicFramePr>
        <p:xfrm>
          <a:off x="0" y="0"/>
          <a:ext cx="1908313" cy="685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13">
                  <a:extLst>
                    <a:ext uri="{9D8B030D-6E8A-4147-A177-3AD203B41FA5}">
                      <a16:colId xmlns:a16="http://schemas.microsoft.com/office/drawing/2014/main" val="1734148431"/>
                    </a:ext>
                  </a:extLst>
                </a:gridCol>
              </a:tblGrid>
              <a:tr h="836342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2541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0177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baseline="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83339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2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7213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成果与应用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220474"/>
                  </a:ext>
                </a:extLst>
              </a:tr>
              <a:tr h="10036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792344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7436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83614"/>
                  </a:ext>
                </a:extLst>
              </a:tr>
            </a:tbl>
          </a:graphicData>
        </a:graphic>
      </p:graphicFrame>
      <p:sp>
        <p:nvSpPr>
          <p:cNvPr id="9" name="矩形 3">
            <a:extLst>
              <a:ext uri="{FF2B5EF4-FFF2-40B4-BE49-F238E27FC236}">
                <a16:creationId xmlns:a16="http://schemas.microsoft.com/office/drawing/2014/main" id="{86799356-3BCC-492F-947C-C42DBC829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752" y="397691"/>
            <a:ext cx="5939428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第二章 线路公交客流预测方法研究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BEC9CEC-FD08-4494-B566-7DCC9F728AE1}"/>
              </a:ext>
            </a:extLst>
          </p:cNvPr>
          <p:cNvSpPr/>
          <p:nvPr/>
        </p:nvSpPr>
        <p:spPr>
          <a:xfrm>
            <a:off x="2167657" y="1372621"/>
            <a:ext cx="971550" cy="432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0" name="圆角矩形 31">
            <a:extLst>
              <a:ext uri="{FF2B5EF4-FFF2-40B4-BE49-F238E27FC236}">
                <a16:creationId xmlns:a16="http://schemas.microsoft.com/office/drawing/2014/main" id="{7DCFE194-4928-44EA-ACA0-045432FA9A8C}"/>
              </a:ext>
            </a:extLst>
          </p:cNvPr>
          <p:cNvSpPr/>
          <p:nvPr/>
        </p:nvSpPr>
        <p:spPr bwMode="auto">
          <a:xfrm>
            <a:off x="2113683" y="1884902"/>
            <a:ext cx="9407758" cy="4795025"/>
          </a:xfrm>
          <a:prstGeom prst="roundRect">
            <a:avLst>
              <a:gd name="adj" fmla="val 3583"/>
            </a:avLst>
          </a:prstGeom>
          <a:noFill/>
          <a:ln w="127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71" name="圆角矩形 17">
            <a:extLst>
              <a:ext uri="{FF2B5EF4-FFF2-40B4-BE49-F238E27FC236}">
                <a16:creationId xmlns:a16="http://schemas.microsoft.com/office/drawing/2014/main" id="{6FA43B82-EE50-42B1-84B6-37832BBD648A}"/>
              </a:ext>
            </a:extLst>
          </p:cNvPr>
          <p:cNvSpPr/>
          <p:nvPr/>
        </p:nvSpPr>
        <p:spPr>
          <a:xfrm>
            <a:off x="3540209" y="2008081"/>
            <a:ext cx="2527595" cy="320231"/>
          </a:xfrm>
          <a:prstGeom prst="roundRect">
            <a:avLst>
              <a:gd name="adj" fmla="val 601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36000" tIns="51434" rIns="36000" bIns="51434" rtlCol="0" anchor="ctr">
            <a:noAutofit/>
          </a:bodyPr>
          <a:lstStyle/>
          <a:p>
            <a:pPr marL="0" marR="0" lvl="0" indent="0" algn="ctr" defTabSz="1028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地铁站点与公交站点经纬度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72" name="圆角矩形 17">
            <a:extLst>
              <a:ext uri="{FF2B5EF4-FFF2-40B4-BE49-F238E27FC236}">
                <a16:creationId xmlns:a16="http://schemas.microsoft.com/office/drawing/2014/main" id="{6FF9D4AB-3BAC-420C-A601-16B76E14876A}"/>
              </a:ext>
            </a:extLst>
          </p:cNvPr>
          <p:cNvSpPr/>
          <p:nvPr/>
        </p:nvSpPr>
        <p:spPr>
          <a:xfrm>
            <a:off x="3540209" y="2446495"/>
            <a:ext cx="2527595" cy="320231"/>
          </a:xfrm>
          <a:prstGeom prst="roundRect">
            <a:avLst>
              <a:gd name="adj" fmla="val 601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36000" tIns="51434" rIns="36000" bIns="51434" rtlCol="0" anchor="ctr">
            <a:noAutofit/>
          </a:bodyPr>
          <a:lstStyle/>
          <a:p>
            <a:pPr marL="0" marR="0" lvl="0" indent="0" algn="ctr" defTabSz="1028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公交发车次数与线路长度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73" name="圆角矩形 17">
            <a:extLst>
              <a:ext uri="{FF2B5EF4-FFF2-40B4-BE49-F238E27FC236}">
                <a16:creationId xmlns:a16="http://schemas.microsoft.com/office/drawing/2014/main" id="{BB45317A-672C-40A8-B37C-CDA5975ADF62}"/>
              </a:ext>
            </a:extLst>
          </p:cNvPr>
          <p:cNvSpPr/>
          <p:nvPr/>
        </p:nvSpPr>
        <p:spPr>
          <a:xfrm>
            <a:off x="3540209" y="2884909"/>
            <a:ext cx="2527595" cy="320231"/>
          </a:xfrm>
          <a:prstGeom prst="roundRect">
            <a:avLst>
              <a:gd name="adj" fmla="val 601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36000" tIns="51434" rIns="36000" bIns="51434" rtlCol="0" anchor="ctr">
            <a:noAutofit/>
          </a:bodyPr>
          <a:lstStyle/>
          <a:p>
            <a:pPr marL="0" marR="0" lvl="0" indent="0" algn="ctr" defTabSz="1028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公交线路相似车型油耗数据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74" name="圆角矩形 168">
            <a:extLst>
              <a:ext uri="{FF2B5EF4-FFF2-40B4-BE49-F238E27FC236}">
                <a16:creationId xmlns:a16="http://schemas.microsoft.com/office/drawing/2014/main" id="{6B57E912-6636-4D4A-94A3-6DA74B200002}"/>
              </a:ext>
            </a:extLst>
          </p:cNvPr>
          <p:cNvSpPr/>
          <p:nvPr/>
        </p:nvSpPr>
        <p:spPr bwMode="auto">
          <a:xfrm>
            <a:off x="2230457" y="2667003"/>
            <a:ext cx="1027914" cy="30576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线路因素</a:t>
            </a:r>
          </a:p>
        </p:txBody>
      </p:sp>
      <p:sp>
        <p:nvSpPr>
          <p:cNvPr id="75" name="圆角矩形 168">
            <a:extLst>
              <a:ext uri="{FF2B5EF4-FFF2-40B4-BE49-F238E27FC236}">
                <a16:creationId xmlns:a16="http://schemas.microsoft.com/office/drawing/2014/main" id="{AFE2B196-2C25-472E-A94C-68CFA711754B}"/>
              </a:ext>
            </a:extLst>
          </p:cNvPr>
          <p:cNvSpPr/>
          <p:nvPr/>
        </p:nvSpPr>
        <p:spPr bwMode="auto">
          <a:xfrm>
            <a:off x="2230457" y="4227105"/>
            <a:ext cx="1027914" cy="30576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天气因素</a:t>
            </a:r>
          </a:p>
        </p:txBody>
      </p:sp>
      <p:sp>
        <p:nvSpPr>
          <p:cNvPr id="76" name="圆角矩形 17">
            <a:extLst>
              <a:ext uri="{FF2B5EF4-FFF2-40B4-BE49-F238E27FC236}">
                <a16:creationId xmlns:a16="http://schemas.microsoft.com/office/drawing/2014/main" id="{50DD30E3-89B3-449A-9175-C6F3A09C071B}"/>
              </a:ext>
            </a:extLst>
          </p:cNvPr>
          <p:cNvSpPr/>
          <p:nvPr/>
        </p:nvSpPr>
        <p:spPr>
          <a:xfrm>
            <a:off x="3540209" y="3323323"/>
            <a:ext cx="2527595" cy="320231"/>
          </a:xfrm>
          <a:prstGeom prst="roundRect">
            <a:avLst>
              <a:gd name="adj" fmla="val 601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36000" tIns="51434" rIns="36000" bIns="51434" rtlCol="0" anchor="ctr">
            <a:noAutofit/>
          </a:bodyPr>
          <a:lstStyle/>
          <a:p>
            <a:pPr marL="0" marR="0" lvl="0" indent="0" algn="ctr" defTabSz="1028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公交线路站点数量数据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A757FDF-5239-4739-AE52-1EF0EB04E201}"/>
              </a:ext>
            </a:extLst>
          </p:cNvPr>
          <p:cNvSpPr/>
          <p:nvPr/>
        </p:nvSpPr>
        <p:spPr bwMode="auto">
          <a:xfrm>
            <a:off x="3540209" y="5271399"/>
            <a:ext cx="2527595" cy="296498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星期、节假日、补班日</a:t>
            </a:r>
          </a:p>
        </p:txBody>
      </p:sp>
      <p:sp>
        <p:nvSpPr>
          <p:cNvPr id="78" name="圆角矩形 168">
            <a:extLst>
              <a:ext uri="{FF2B5EF4-FFF2-40B4-BE49-F238E27FC236}">
                <a16:creationId xmlns:a16="http://schemas.microsoft.com/office/drawing/2014/main" id="{DC737969-D650-4EE4-A2A1-29589995F9B2}"/>
              </a:ext>
            </a:extLst>
          </p:cNvPr>
          <p:cNvSpPr/>
          <p:nvPr/>
        </p:nvSpPr>
        <p:spPr bwMode="auto">
          <a:xfrm>
            <a:off x="2230457" y="5262130"/>
            <a:ext cx="1027914" cy="3057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时间因素</a:t>
            </a:r>
          </a:p>
        </p:txBody>
      </p:sp>
      <p:sp>
        <p:nvSpPr>
          <p:cNvPr id="79" name="圆角矩形 17">
            <a:extLst>
              <a:ext uri="{FF2B5EF4-FFF2-40B4-BE49-F238E27FC236}">
                <a16:creationId xmlns:a16="http://schemas.microsoft.com/office/drawing/2014/main" id="{04B53A93-33A0-4D21-973B-221E4CCB3CA1}"/>
              </a:ext>
            </a:extLst>
          </p:cNvPr>
          <p:cNvSpPr/>
          <p:nvPr/>
        </p:nvSpPr>
        <p:spPr>
          <a:xfrm>
            <a:off x="3540209" y="4218930"/>
            <a:ext cx="2527595" cy="320231"/>
          </a:xfrm>
          <a:prstGeom prst="roundRect">
            <a:avLst>
              <a:gd name="adj" fmla="val 6011"/>
            </a:avLst>
          </a:prstGeom>
          <a:solidFill>
            <a:srgbClr val="44546A"/>
          </a:solidFill>
        </p:spPr>
        <p:txBody>
          <a:bodyPr vert="horz" lIns="36000" tIns="51434" rIns="36000" bIns="51434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每日天气预报字段提取</a:t>
            </a:r>
          </a:p>
        </p:txBody>
      </p:sp>
      <p:sp>
        <p:nvSpPr>
          <p:cNvPr id="80" name="圆角矩形 17">
            <a:extLst>
              <a:ext uri="{FF2B5EF4-FFF2-40B4-BE49-F238E27FC236}">
                <a16:creationId xmlns:a16="http://schemas.microsoft.com/office/drawing/2014/main" id="{41ACE100-2AA8-40B1-A03A-845E20CB0540}"/>
              </a:ext>
            </a:extLst>
          </p:cNvPr>
          <p:cNvSpPr/>
          <p:nvPr/>
        </p:nvSpPr>
        <p:spPr>
          <a:xfrm>
            <a:off x="6304665" y="2006317"/>
            <a:ext cx="1333049" cy="320231"/>
          </a:xfrm>
          <a:prstGeom prst="roundRect">
            <a:avLst>
              <a:gd name="adj" fmla="val 601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36000" tIns="51434" rIns="36000" bIns="51434" rtlCol="0" anchor="ctr">
            <a:noAutofit/>
          </a:bodyPr>
          <a:lstStyle/>
          <a:p>
            <a:pPr marL="0" marR="0" lvl="0" indent="0" algn="ctr" defTabSz="1028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地铁重合度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81" name="圆角矩形 17">
            <a:extLst>
              <a:ext uri="{FF2B5EF4-FFF2-40B4-BE49-F238E27FC236}">
                <a16:creationId xmlns:a16="http://schemas.microsoft.com/office/drawing/2014/main" id="{D9902760-BE50-4F34-A8B5-C3BACFA977B6}"/>
              </a:ext>
            </a:extLst>
          </p:cNvPr>
          <p:cNvSpPr/>
          <p:nvPr/>
        </p:nvSpPr>
        <p:spPr>
          <a:xfrm>
            <a:off x="6304664" y="2450888"/>
            <a:ext cx="1333049" cy="320231"/>
          </a:xfrm>
          <a:prstGeom prst="roundRect">
            <a:avLst>
              <a:gd name="adj" fmla="val 601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36000" tIns="51434" rIns="36000" bIns="51434" rtlCol="0" anchor="ctr">
            <a:noAutofit/>
          </a:bodyPr>
          <a:lstStyle/>
          <a:p>
            <a:pPr marL="0" marR="0" lvl="0" indent="0" algn="ctr" defTabSz="1028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公交客运里程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82" name="圆角矩形 17">
            <a:extLst>
              <a:ext uri="{FF2B5EF4-FFF2-40B4-BE49-F238E27FC236}">
                <a16:creationId xmlns:a16="http://schemas.microsoft.com/office/drawing/2014/main" id="{D3779673-3EF0-4A6F-AC44-DEE8BCED1876}"/>
              </a:ext>
            </a:extLst>
          </p:cNvPr>
          <p:cNvSpPr/>
          <p:nvPr/>
        </p:nvSpPr>
        <p:spPr>
          <a:xfrm>
            <a:off x="6310673" y="2862163"/>
            <a:ext cx="1333049" cy="320231"/>
          </a:xfrm>
          <a:prstGeom prst="roundRect">
            <a:avLst>
              <a:gd name="adj" fmla="val 601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36000" tIns="51434" rIns="36000" bIns="51434" rtlCol="0" anchor="ctr">
            <a:noAutofit/>
          </a:bodyPr>
          <a:lstStyle/>
          <a:p>
            <a:pPr marL="0" marR="0" lvl="0" indent="0" algn="ctr" defTabSz="1028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百公里油耗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83" name="圆角矩形 17">
            <a:extLst>
              <a:ext uri="{FF2B5EF4-FFF2-40B4-BE49-F238E27FC236}">
                <a16:creationId xmlns:a16="http://schemas.microsoft.com/office/drawing/2014/main" id="{86CD9B4E-BDAD-4329-8D6A-D42A1D417535}"/>
              </a:ext>
            </a:extLst>
          </p:cNvPr>
          <p:cNvSpPr/>
          <p:nvPr/>
        </p:nvSpPr>
        <p:spPr>
          <a:xfrm>
            <a:off x="6302602" y="3324787"/>
            <a:ext cx="1333049" cy="320231"/>
          </a:xfrm>
          <a:prstGeom prst="roundRect">
            <a:avLst>
              <a:gd name="adj" fmla="val 601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36000" tIns="51434" rIns="36000" bIns="51434" rtlCol="0" anchor="ctr">
            <a:noAutofit/>
          </a:bodyPr>
          <a:lstStyle/>
          <a:p>
            <a:pPr marL="0" marR="0" lvl="0" indent="0" algn="ctr" defTabSz="1028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线路站点数量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84" name="圆角矩形 17">
            <a:extLst>
              <a:ext uri="{FF2B5EF4-FFF2-40B4-BE49-F238E27FC236}">
                <a16:creationId xmlns:a16="http://schemas.microsoft.com/office/drawing/2014/main" id="{49DB0001-45C9-40E5-AB61-901DEA19B4D4}"/>
              </a:ext>
            </a:extLst>
          </p:cNvPr>
          <p:cNvSpPr/>
          <p:nvPr/>
        </p:nvSpPr>
        <p:spPr>
          <a:xfrm>
            <a:off x="6297070" y="3761737"/>
            <a:ext cx="1333049" cy="320231"/>
          </a:xfrm>
          <a:prstGeom prst="roundRect">
            <a:avLst>
              <a:gd name="adj" fmla="val 6011"/>
            </a:avLst>
          </a:prstGeom>
          <a:solidFill>
            <a:srgbClr val="44546A"/>
          </a:solidFill>
        </p:spPr>
        <p:txBody>
          <a:bodyPr vert="horz" lIns="36000" tIns="51434" rIns="36000" bIns="51434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最高温</a:t>
            </a:r>
          </a:p>
        </p:txBody>
      </p:sp>
      <p:sp>
        <p:nvSpPr>
          <p:cNvPr id="85" name="圆角矩形 17">
            <a:extLst>
              <a:ext uri="{FF2B5EF4-FFF2-40B4-BE49-F238E27FC236}">
                <a16:creationId xmlns:a16="http://schemas.microsoft.com/office/drawing/2014/main" id="{AE4A0890-BF56-4248-85B5-6380400FAC2D}"/>
              </a:ext>
            </a:extLst>
          </p:cNvPr>
          <p:cNvSpPr/>
          <p:nvPr/>
        </p:nvSpPr>
        <p:spPr>
          <a:xfrm>
            <a:off x="6297070" y="4198687"/>
            <a:ext cx="1333049" cy="320231"/>
          </a:xfrm>
          <a:prstGeom prst="roundRect">
            <a:avLst>
              <a:gd name="adj" fmla="val 6011"/>
            </a:avLst>
          </a:prstGeom>
          <a:solidFill>
            <a:srgbClr val="44546A"/>
          </a:solidFill>
        </p:spPr>
        <p:txBody>
          <a:bodyPr vert="horz" lIns="36000" tIns="51434" rIns="36000" bIns="51434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最低温</a:t>
            </a:r>
          </a:p>
        </p:txBody>
      </p:sp>
      <p:sp>
        <p:nvSpPr>
          <p:cNvPr id="86" name="圆角矩形 17">
            <a:extLst>
              <a:ext uri="{FF2B5EF4-FFF2-40B4-BE49-F238E27FC236}">
                <a16:creationId xmlns:a16="http://schemas.microsoft.com/office/drawing/2014/main" id="{F69F59D7-FB55-4CCA-B756-19ABFAA16B4C}"/>
              </a:ext>
            </a:extLst>
          </p:cNvPr>
          <p:cNvSpPr/>
          <p:nvPr/>
        </p:nvSpPr>
        <p:spPr>
          <a:xfrm>
            <a:off x="6294591" y="4635638"/>
            <a:ext cx="1333049" cy="320231"/>
          </a:xfrm>
          <a:prstGeom prst="roundRect">
            <a:avLst>
              <a:gd name="adj" fmla="val 6011"/>
            </a:avLst>
          </a:prstGeom>
          <a:solidFill>
            <a:srgbClr val="44546A"/>
          </a:solidFill>
        </p:spPr>
        <p:txBody>
          <a:bodyPr vert="horz" lIns="36000" tIns="51434" rIns="36000" bIns="51434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是否雨雪天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37320A6-B908-409D-A970-D730ED9802E5}"/>
              </a:ext>
            </a:extLst>
          </p:cNvPr>
          <p:cNvSpPr/>
          <p:nvPr/>
        </p:nvSpPr>
        <p:spPr bwMode="auto">
          <a:xfrm>
            <a:off x="6298844" y="5072588"/>
            <a:ext cx="1333049" cy="320231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星期字段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ADAECDA9-1E37-4035-B149-EA836BF7BA19}"/>
              </a:ext>
            </a:extLst>
          </p:cNvPr>
          <p:cNvSpPr/>
          <p:nvPr/>
        </p:nvSpPr>
        <p:spPr bwMode="auto">
          <a:xfrm>
            <a:off x="6298845" y="5495078"/>
            <a:ext cx="1333049" cy="320231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是否节假日</a:t>
            </a:r>
          </a:p>
        </p:txBody>
      </p:sp>
      <p:sp>
        <p:nvSpPr>
          <p:cNvPr id="89" name="KSO_Shape">
            <a:extLst>
              <a:ext uri="{FF2B5EF4-FFF2-40B4-BE49-F238E27FC236}">
                <a16:creationId xmlns:a16="http://schemas.microsoft.com/office/drawing/2014/main" id="{7DEF7490-3BDC-4861-950A-97038AFBD8FB}"/>
              </a:ext>
            </a:extLst>
          </p:cNvPr>
          <p:cNvSpPr>
            <a:spLocks/>
          </p:cNvSpPr>
          <p:nvPr/>
        </p:nvSpPr>
        <p:spPr bwMode="auto">
          <a:xfrm flipH="1">
            <a:off x="3310077" y="2019267"/>
            <a:ext cx="203030" cy="1644728"/>
          </a:xfrm>
          <a:custGeom>
            <a:avLst/>
            <a:gdLst>
              <a:gd name="T0" fmla="*/ 2147483646 w 41"/>
              <a:gd name="T1" fmla="*/ 2147483646 h 281"/>
              <a:gd name="T2" fmla="*/ 2147483646 w 41"/>
              <a:gd name="T3" fmla="*/ 2147483646 h 281"/>
              <a:gd name="T4" fmla="*/ 0 w 41"/>
              <a:gd name="T5" fmla="*/ 0 h 281"/>
              <a:gd name="T6" fmla="*/ 2147483646 w 41"/>
              <a:gd name="T7" fmla="*/ 2147483646 h 281"/>
              <a:gd name="T8" fmla="*/ 2147483646 w 41"/>
              <a:gd name="T9" fmla="*/ 2147483646 h 281"/>
              <a:gd name="T10" fmla="*/ 2147483646 w 41"/>
              <a:gd name="T11" fmla="*/ 2147483646 h 281"/>
              <a:gd name="T12" fmla="*/ 2147483646 w 41"/>
              <a:gd name="T13" fmla="*/ 2147483646 h 281"/>
              <a:gd name="T14" fmla="*/ 2147483646 w 41"/>
              <a:gd name="T15" fmla="*/ 2147483646 h 281"/>
              <a:gd name="T16" fmla="*/ 2147483646 w 41"/>
              <a:gd name="T17" fmla="*/ 2147483646 h 281"/>
              <a:gd name="T18" fmla="*/ 2147483646 w 41"/>
              <a:gd name="T19" fmla="*/ 2147483646 h 281"/>
              <a:gd name="T20" fmla="*/ 2147483646 w 41"/>
              <a:gd name="T21" fmla="*/ 2147483646 h 281"/>
              <a:gd name="T22" fmla="*/ 2147483646 w 41"/>
              <a:gd name="T23" fmla="*/ 2147483646 h 281"/>
              <a:gd name="T24" fmla="*/ 2147483646 w 41"/>
              <a:gd name="T25" fmla="*/ 2147483646 h 281"/>
              <a:gd name="T26" fmla="*/ 0 w 41"/>
              <a:gd name="T27" fmla="*/ 2147483646 h 281"/>
              <a:gd name="T28" fmla="*/ 2147483646 w 41"/>
              <a:gd name="T29" fmla="*/ 2147483646 h 281"/>
              <a:gd name="T30" fmla="*/ 2147483646 w 41"/>
              <a:gd name="T31" fmla="*/ 2147483646 h 281"/>
              <a:gd name="T32" fmla="*/ 2147483646 w 41"/>
              <a:gd name="T33" fmla="*/ 2147483646 h 281"/>
              <a:gd name="T34" fmla="*/ 2147483646 w 41"/>
              <a:gd name="T35" fmla="*/ 2147483646 h 281"/>
              <a:gd name="T36" fmla="*/ 2147483646 w 41"/>
              <a:gd name="T37" fmla="*/ 2147483646 h 281"/>
              <a:gd name="T38" fmla="*/ 2147483646 w 41"/>
              <a:gd name="T39" fmla="*/ 2147483646 h 281"/>
              <a:gd name="T40" fmla="*/ 2147483646 w 41"/>
              <a:gd name="T41" fmla="*/ 2147483646 h 281"/>
              <a:gd name="T42" fmla="*/ 2147483646 w 41"/>
              <a:gd name="T43" fmla="*/ 2147483646 h 28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1" h="281">
                <a:moveTo>
                  <a:pt x="15" y="41"/>
                </a:moveTo>
                <a:cubicBezTo>
                  <a:pt x="15" y="29"/>
                  <a:pt x="13" y="19"/>
                  <a:pt x="11" y="13"/>
                </a:cubicBezTo>
                <a:cubicBezTo>
                  <a:pt x="9" y="7"/>
                  <a:pt x="5" y="2"/>
                  <a:pt x="0" y="0"/>
                </a:cubicBezTo>
                <a:cubicBezTo>
                  <a:pt x="10" y="0"/>
                  <a:pt x="17" y="3"/>
                  <a:pt x="21" y="9"/>
                </a:cubicBezTo>
                <a:cubicBezTo>
                  <a:pt x="25" y="14"/>
                  <a:pt x="27" y="27"/>
                  <a:pt x="27" y="45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7" y="114"/>
                  <a:pt x="28" y="122"/>
                  <a:pt x="30" y="128"/>
                </a:cubicBezTo>
                <a:cubicBezTo>
                  <a:pt x="32" y="134"/>
                  <a:pt x="35" y="138"/>
                  <a:pt x="41" y="141"/>
                </a:cubicBezTo>
                <a:cubicBezTo>
                  <a:pt x="35" y="143"/>
                  <a:pt x="31" y="147"/>
                  <a:pt x="30" y="153"/>
                </a:cubicBezTo>
                <a:cubicBezTo>
                  <a:pt x="28" y="158"/>
                  <a:pt x="27" y="167"/>
                  <a:pt x="27" y="179"/>
                </a:cubicBezTo>
                <a:cubicBezTo>
                  <a:pt x="27" y="232"/>
                  <a:pt x="27" y="232"/>
                  <a:pt x="27" y="232"/>
                </a:cubicBezTo>
                <a:cubicBezTo>
                  <a:pt x="27" y="245"/>
                  <a:pt x="26" y="255"/>
                  <a:pt x="25" y="262"/>
                </a:cubicBezTo>
                <a:cubicBezTo>
                  <a:pt x="23" y="269"/>
                  <a:pt x="20" y="274"/>
                  <a:pt x="16" y="277"/>
                </a:cubicBezTo>
                <a:cubicBezTo>
                  <a:pt x="12" y="279"/>
                  <a:pt x="7" y="281"/>
                  <a:pt x="0" y="281"/>
                </a:cubicBezTo>
                <a:cubicBezTo>
                  <a:pt x="5" y="279"/>
                  <a:pt x="9" y="274"/>
                  <a:pt x="11" y="268"/>
                </a:cubicBezTo>
                <a:cubicBezTo>
                  <a:pt x="13" y="261"/>
                  <a:pt x="15" y="252"/>
                  <a:pt x="15" y="240"/>
                </a:cubicBezTo>
                <a:cubicBezTo>
                  <a:pt x="15" y="186"/>
                  <a:pt x="15" y="186"/>
                  <a:pt x="15" y="186"/>
                </a:cubicBezTo>
                <a:cubicBezTo>
                  <a:pt x="15" y="172"/>
                  <a:pt x="15" y="162"/>
                  <a:pt x="17" y="155"/>
                </a:cubicBezTo>
                <a:cubicBezTo>
                  <a:pt x="19" y="148"/>
                  <a:pt x="23" y="144"/>
                  <a:pt x="29" y="141"/>
                </a:cubicBezTo>
                <a:cubicBezTo>
                  <a:pt x="23" y="138"/>
                  <a:pt x="19" y="133"/>
                  <a:pt x="17" y="127"/>
                </a:cubicBezTo>
                <a:cubicBezTo>
                  <a:pt x="15" y="121"/>
                  <a:pt x="15" y="111"/>
                  <a:pt x="15" y="98"/>
                </a:cubicBezTo>
                <a:lnTo>
                  <a:pt x="15" y="41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KSO_Shape">
            <a:extLst>
              <a:ext uri="{FF2B5EF4-FFF2-40B4-BE49-F238E27FC236}">
                <a16:creationId xmlns:a16="http://schemas.microsoft.com/office/drawing/2014/main" id="{B9A4F5EF-149B-401C-BC3A-3F3D4C84F0D6}"/>
              </a:ext>
            </a:extLst>
          </p:cNvPr>
          <p:cNvSpPr>
            <a:spLocks/>
          </p:cNvSpPr>
          <p:nvPr/>
        </p:nvSpPr>
        <p:spPr bwMode="auto">
          <a:xfrm flipH="1">
            <a:off x="6116143" y="3807890"/>
            <a:ext cx="168821" cy="1058552"/>
          </a:xfrm>
          <a:custGeom>
            <a:avLst/>
            <a:gdLst>
              <a:gd name="T0" fmla="*/ 2147483646 w 41"/>
              <a:gd name="T1" fmla="*/ 2147483646 h 281"/>
              <a:gd name="T2" fmla="*/ 2147483646 w 41"/>
              <a:gd name="T3" fmla="*/ 2147483646 h 281"/>
              <a:gd name="T4" fmla="*/ 0 w 41"/>
              <a:gd name="T5" fmla="*/ 0 h 281"/>
              <a:gd name="T6" fmla="*/ 2147483646 w 41"/>
              <a:gd name="T7" fmla="*/ 2147483646 h 281"/>
              <a:gd name="T8" fmla="*/ 2147483646 w 41"/>
              <a:gd name="T9" fmla="*/ 2147483646 h 281"/>
              <a:gd name="T10" fmla="*/ 2147483646 w 41"/>
              <a:gd name="T11" fmla="*/ 2147483646 h 281"/>
              <a:gd name="T12" fmla="*/ 2147483646 w 41"/>
              <a:gd name="T13" fmla="*/ 2147483646 h 281"/>
              <a:gd name="T14" fmla="*/ 2147483646 w 41"/>
              <a:gd name="T15" fmla="*/ 2147483646 h 281"/>
              <a:gd name="T16" fmla="*/ 2147483646 w 41"/>
              <a:gd name="T17" fmla="*/ 2147483646 h 281"/>
              <a:gd name="T18" fmla="*/ 2147483646 w 41"/>
              <a:gd name="T19" fmla="*/ 2147483646 h 281"/>
              <a:gd name="T20" fmla="*/ 2147483646 w 41"/>
              <a:gd name="T21" fmla="*/ 2147483646 h 281"/>
              <a:gd name="T22" fmla="*/ 2147483646 w 41"/>
              <a:gd name="T23" fmla="*/ 2147483646 h 281"/>
              <a:gd name="T24" fmla="*/ 2147483646 w 41"/>
              <a:gd name="T25" fmla="*/ 2147483646 h 281"/>
              <a:gd name="T26" fmla="*/ 0 w 41"/>
              <a:gd name="T27" fmla="*/ 2147483646 h 281"/>
              <a:gd name="T28" fmla="*/ 2147483646 w 41"/>
              <a:gd name="T29" fmla="*/ 2147483646 h 281"/>
              <a:gd name="T30" fmla="*/ 2147483646 w 41"/>
              <a:gd name="T31" fmla="*/ 2147483646 h 281"/>
              <a:gd name="T32" fmla="*/ 2147483646 w 41"/>
              <a:gd name="T33" fmla="*/ 2147483646 h 281"/>
              <a:gd name="T34" fmla="*/ 2147483646 w 41"/>
              <a:gd name="T35" fmla="*/ 2147483646 h 281"/>
              <a:gd name="T36" fmla="*/ 2147483646 w 41"/>
              <a:gd name="T37" fmla="*/ 2147483646 h 281"/>
              <a:gd name="T38" fmla="*/ 2147483646 w 41"/>
              <a:gd name="T39" fmla="*/ 2147483646 h 281"/>
              <a:gd name="T40" fmla="*/ 2147483646 w 41"/>
              <a:gd name="T41" fmla="*/ 2147483646 h 281"/>
              <a:gd name="T42" fmla="*/ 2147483646 w 41"/>
              <a:gd name="T43" fmla="*/ 2147483646 h 28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1" h="281">
                <a:moveTo>
                  <a:pt x="15" y="41"/>
                </a:moveTo>
                <a:cubicBezTo>
                  <a:pt x="15" y="29"/>
                  <a:pt x="13" y="19"/>
                  <a:pt x="11" y="13"/>
                </a:cubicBezTo>
                <a:cubicBezTo>
                  <a:pt x="9" y="7"/>
                  <a:pt x="5" y="2"/>
                  <a:pt x="0" y="0"/>
                </a:cubicBezTo>
                <a:cubicBezTo>
                  <a:pt x="10" y="0"/>
                  <a:pt x="17" y="3"/>
                  <a:pt x="21" y="9"/>
                </a:cubicBezTo>
                <a:cubicBezTo>
                  <a:pt x="25" y="14"/>
                  <a:pt x="27" y="27"/>
                  <a:pt x="27" y="45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7" y="114"/>
                  <a:pt x="28" y="122"/>
                  <a:pt x="30" y="128"/>
                </a:cubicBezTo>
                <a:cubicBezTo>
                  <a:pt x="32" y="134"/>
                  <a:pt x="35" y="138"/>
                  <a:pt x="41" y="141"/>
                </a:cubicBezTo>
                <a:cubicBezTo>
                  <a:pt x="35" y="143"/>
                  <a:pt x="31" y="147"/>
                  <a:pt x="30" y="153"/>
                </a:cubicBezTo>
                <a:cubicBezTo>
                  <a:pt x="28" y="158"/>
                  <a:pt x="27" y="167"/>
                  <a:pt x="27" y="179"/>
                </a:cubicBezTo>
                <a:cubicBezTo>
                  <a:pt x="27" y="232"/>
                  <a:pt x="27" y="232"/>
                  <a:pt x="27" y="232"/>
                </a:cubicBezTo>
                <a:cubicBezTo>
                  <a:pt x="27" y="245"/>
                  <a:pt x="26" y="255"/>
                  <a:pt x="25" y="262"/>
                </a:cubicBezTo>
                <a:cubicBezTo>
                  <a:pt x="23" y="269"/>
                  <a:pt x="20" y="274"/>
                  <a:pt x="16" y="277"/>
                </a:cubicBezTo>
                <a:cubicBezTo>
                  <a:pt x="12" y="279"/>
                  <a:pt x="7" y="281"/>
                  <a:pt x="0" y="281"/>
                </a:cubicBezTo>
                <a:cubicBezTo>
                  <a:pt x="5" y="279"/>
                  <a:pt x="9" y="274"/>
                  <a:pt x="11" y="268"/>
                </a:cubicBezTo>
                <a:cubicBezTo>
                  <a:pt x="13" y="261"/>
                  <a:pt x="15" y="252"/>
                  <a:pt x="15" y="240"/>
                </a:cubicBezTo>
                <a:cubicBezTo>
                  <a:pt x="15" y="186"/>
                  <a:pt x="15" y="186"/>
                  <a:pt x="15" y="186"/>
                </a:cubicBezTo>
                <a:cubicBezTo>
                  <a:pt x="15" y="172"/>
                  <a:pt x="15" y="162"/>
                  <a:pt x="17" y="155"/>
                </a:cubicBezTo>
                <a:cubicBezTo>
                  <a:pt x="19" y="148"/>
                  <a:pt x="23" y="144"/>
                  <a:pt x="29" y="141"/>
                </a:cubicBezTo>
                <a:cubicBezTo>
                  <a:pt x="23" y="138"/>
                  <a:pt x="19" y="133"/>
                  <a:pt x="17" y="127"/>
                </a:cubicBezTo>
                <a:cubicBezTo>
                  <a:pt x="15" y="121"/>
                  <a:pt x="15" y="111"/>
                  <a:pt x="15" y="98"/>
                </a:cubicBezTo>
                <a:lnTo>
                  <a:pt x="15" y="41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KSO_Shape">
            <a:extLst>
              <a:ext uri="{FF2B5EF4-FFF2-40B4-BE49-F238E27FC236}">
                <a16:creationId xmlns:a16="http://schemas.microsoft.com/office/drawing/2014/main" id="{BCDF2EC4-EA31-40F6-831F-C0EAA5944236}"/>
              </a:ext>
            </a:extLst>
          </p:cNvPr>
          <p:cNvSpPr>
            <a:spLocks/>
          </p:cNvSpPr>
          <p:nvPr/>
        </p:nvSpPr>
        <p:spPr bwMode="auto">
          <a:xfrm flipH="1">
            <a:off x="6127115" y="5083531"/>
            <a:ext cx="168821" cy="717313"/>
          </a:xfrm>
          <a:custGeom>
            <a:avLst/>
            <a:gdLst>
              <a:gd name="T0" fmla="*/ 2147483646 w 41"/>
              <a:gd name="T1" fmla="*/ 2147483646 h 281"/>
              <a:gd name="T2" fmla="*/ 2147483646 w 41"/>
              <a:gd name="T3" fmla="*/ 2147483646 h 281"/>
              <a:gd name="T4" fmla="*/ 0 w 41"/>
              <a:gd name="T5" fmla="*/ 0 h 281"/>
              <a:gd name="T6" fmla="*/ 2147483646 w 41"/>
              <a:gd name="T7" fmla="*/ 2147483646 h 281"/>
              <a:gd name="T8" fmla="*/ 2147483646 w 41"/>
              <a:gd name="T9" fmla="*/ 2147483646 h 281"/>
              <a:gd name="T10" fmla="*/ 2147483646 w 41"/>
              <a:gd name="T11" fmla="*/ 2147483646 h 281"/>
              <a:gd name="T12" fmla="*/ 2147483646 w 41"/>
              <a:gd name="T13" fmla="*/ 2147483646 h 281"/>
              <a:gd name="T14" fmla="*/ 2147483646 w 41"/>
              <a:gd name="T15" fmla="*/ 2147483646 h 281"/>
              <a:gd name="T16" fmla="*/ 2147483646 w 41"/>
              <a:gd name="T17" fmla="*/ 2147483646 h 281"/>
              <a:gd name="T18" fmla="*/ 2147483646 w 41"/>
              <a:gd name="T19" fmla="*/ 2147483646 h 281"/>
              <a:gd name="T20" fmla="*/ 2147483646 w 41"/>
              <a:gd name="T21" fmla="*/ 2147483646 h 281"/>
              <a:gd name="T22" fmla="*/ 2147483646 w 41"/>
              <a:gd name="T23" fmla="*/ 2147483646 h 281"/>
              <a:gd name="T24" fmla="*/ 2147483646 w 41"/>
              <a:gd name="T25" fmla="*/ 2147483646 h 281"/>
              <a:gd name="T26" fmla="*/ 0 w 41"/>
              <a:gd name="T27" fmla="*/ 2147483646 h 281"/>
              <a:gd name="T28" fmla="*/ 2147483646 w 41"/>
              <a:gd name="T29" fmla="*/ 2147483646 h 281"/>
              <a:gd name="T30" fmla="*/ 2147483646 w 41"/>
              <a:gd name="T31" fmla="*/ 2147483646 h 281"/>
              <a:gd name="T32" fmla="*/ 2147483646 w 41"/>
              <a:gd name="T33" fmla="*/ 2147483646 h 281"/>
              <a:gd name="T34" fmla="*/ 2147483646 w 41"/>
              <a:gd name="T35" fmla="*/ 2147483646 h 281"/>
              <a:gd name="T36" fmla="*/ 2147483646 w 41"/>
              <a:gd name="T37" fmla="*/ 2147483646 h 281"/>
              <a:gd name="T38" fmla="*/ 2147483646 w 41"/>
              <a:gd name="T39" fmla="*/ 2147483646 h 281"/>
              <a:gd name="T40" fmla="*/ 2147483646 w 41"/>
              <a:gd name="T41" fmla="*/ 2147483646 h 281"/>
              <a:gd name="T42" fmla="*/ 2147483646 w 41"/>
              <a:gd name="T43" fmla="*/ 2147483646 h 28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1" h="281">
                <a:moveTo>
                  <a:pt x="15" y="41"/>
                </a:moveTo>
                <a:cubicBezTo>
                  <a:pt x="15" y="29"/>
                  <a:pt x="13" y="19"/>
                  <a:pt x="11" y="13"/>
                </a:cubicBezTo>
                <a:cubicBezTo>
                  <a:pt x="9" y="7"/>
                  <a:pt x="5" y="2"/>
                  <a:pt x="0" y="0"/>
                </a:cubicBezTo>
                <a:cubicBezTo>
                  <a:pt x="10" y="0"/>
                  <a:pt x="17" y="3"/>
                  <a:pt x="21" y="9"/>
                </a:cubicBezTo>
                <a:cubicBezTo>
                  <a:pt x="25" y="14"/>
                  <a:pt x="27" y="27"/>
                  <a:pt x="27" y="45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7" y="114"/>
                  <a:pt x="28" y="122"/>
                  <a:pt x="30" y="128"/>
                </a:cubicBezTo>
                <a:cubicBezTo>
                  <a:pt x="32" y="134"/>
                  <a:pt x="35" y="138"/>
                  <a:pt x="41" y="141"/>
                </a:cubicBezTo>
                <a:cubicBezTo>
                  <a:pt x="35" y="143"/>
                  <a:pt x="31" y="147"/>
                  <a:pt x="30" y="153"/>
                </a:cubicBezTo>
                <a:cubicBezTo>
                  <a:pt x="28" y="158"/>
                  <a:pt x="27" y="167"/>
                  <a:pt x="27" y="179"/>
                </a:cubicBezTo>
                <a:cubicBezTo>
                  <a:pt x="27" y="232"/>
                  <a:pt x="27" y="232"/>
                  <a:pt x="27" y="232"/>
                </a:cubicBezTo>
                <a:cubicBezTo>
                  <a:pt x="27" y="245"/>
                  <a:pt x="26" y="255"/>
                  <a:pt x="25" y="262"/>
                </a:cubicBezTo>
                <a:cubicBezTo>
                  <a:pt x="23" y="269"/>
                  <a:pt x="20" y="274"/>
                  <a:pt x="16" y="277"/>
                </a:cubicBezTo>
                <a:cubicBezTo>
                  <a:pt x="12" y="279"/>
                  <a:pt x="7" y="281"/>
                  <a:pt x="0" y="281"/>
                </a:cubicBezTo>
                <a:cubicBezTo>
                  <a:pt x="5" y="279"/>
                  <a:pt x="9" y="274"/>
                  <a:pt x="11" y="268"/>
                </a:cubicBezTo>
                <a:cubicBezTo>
                  <a:pt x="13" y="261"/>
                  <a:pt x="15" y="252"/>
                  <a:pt x="15" y="240"/>
                </a:cubicBezTo>
                <a:cubicBezTo>
                  <a:pt x="15" y="186"/>
                  <a:pt x="15" y="186"/>
                  <a:pt x="15" y="186"/>
                </a:cubicBezTo>
                <a:cubicBezTo>
                  <a:pt x="15" y="172"/>
                  <a:pt x="15" y="162"/>
                  <a:pt x="17" y="155"/>
                </a:cubicBezTo>
                <a:cubicBezTo>
                  <a:pt x="19" y="148"/>
                  <a:pt x="23" y="144"/>
                  <a:pt x="29" y="141"/>
                </a:cubicBezTo>
                <a:cubicBezTo>
                  <a:pt x="23" y="138"/>
                  <a:pt x="19" y="133"/>
                  <a:pt x="17" y="127"/>
                </a:cubicBezTo>
                <a:cubicBezTo>
                  <a:pt x="15" y="121"/>
                  <a:pt x="15" y="111"/>
                  <a:pt x="15" y="98"/>
                </a:cubicBezTo>
                <a:lnTo>
                  <a:pt x="15" y="41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箭头: 右 91">
            <a:extLst>
              <a:ext uri="{FF2B5EF4-FFF2-40B4-BE49-F238E27FC236}">
                <a16:creationId xmlns:a16="http://schemas.microsoft.com/office/drawing/2014/main" id="{F16D0E7F-7C6C-4D23-90E0-27D8B597768A}"/>
              </a:ext>
            </a:extLst>
          </p:cNvPr>
          <p:cNvSpPr/>
          <p:nvPr/>
        </p:nvSpPr>
        <p:spPr>
          <a:xfrm>
            <a:off x="6094906" y="2000588"/>
            <a:ext cx="165861" cy="37859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箭头: 右 92">
            <a:extLst>
              <a:ext uri="{FF2B5EF4-FFF2-40B4-BE49-F238E27FC236}">
                <a16:creationId xmlns:a16="http://schemas.microsoft.com/office/drawing/2014/main" id="{BB997573-27BE-42D8-8C96-E75DF9DC87C6}"/>
              </a:ext>
            </a:extLst>
          </p:cNvPr>
          <p:cNvSpPr/>
          <p:nvPr/>
        </p:nvSpPr>
        <p:spPr>
          <a:xfrm>
            <a:off x="6094906" y="2424507"/>
            <a:ext cx="165861" cy="37859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箭头: 右 93">
            <a:extLst>
              <a:ext uri="{FF2B5EF4-FFF2-40B4-BE49-F238E27FC236}">
                <a16:creationId xmlns:a16="http://schemas.microsoft.com/office/drawing/2014/main" id="{7BE04F8B-E117-43B6-BFCF-3DD892AB4E6C}"/>
              </a:ext>
            </a:extLst>
          </p:cNvPr>
          <p:cNvSpPr/>
          <p:nvPr/>
        </p:nvSpPr>
        <p:spPr>
          <a:xfrm>
            <a:off x="6094906" y="2848426"/>
            <a:ext cx="165861" cy="37859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箭头: 右 94">
            <a:extLst>
              <a:ext uri="{FF2B5EF4-FFF2-40B4-BE49-F238E27FC236}">
                <a16:creationId xmlns:a16="http://schemas.microsoft.com/office/drawing/2014/main" id="{3C66E93F-25C3-445A-9E21-68E4AEE75C0A}"/>
              </a:ext>
            </a:extLst>
          </p:cNvPr>
          <p:cNvSpPr/>
          <p:nvPr/>
        </p:nvSpPr>
        <p:spPr>
          <a:xfrm>
            <a:off x="6094906" y="3272346"/>
            <a:ext cx="165861" cy="37859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圆角矩形 168">
            <a:extLst>
              <a:ext uri="{FF2B5EF4-FFF2-40B4-BE49-F238E27FC236}">
                <a16:creationId xmlns:a16="http://schemas.microsoft.com/office/drawing/2014/main" id="{53E6D22D-6D9E-4819-9293-617E607CD0E4}"/>
              </a:ext>
            </a:extLst>
          </p:cNvPr>
          <p:cNvSpPr/>
          <p:nvPr/>
        </p:nvSpPr>
        <p:spPr bwMode="auto">
          <a:xfrm>
            <a:off x="6302602" y="6032058"/>
            <a:ext cx="1333049" cy="32023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日客流数据</a:t>
            </a:r>
          </a:p>
        </p:txBody>
      </p:sp>
      <p:sp>
        <p:nvSpPr>
          <p:cNvPr id="99" name="圆角矩形 168">
            <a:extLst>
              <a:ext uri="{FF2B5EF4-FFF2-40B4-BE49-F238E27FC236}">
                <a16:creationId xmlns:a16="http://schemas.microsoft.com/office/drawing/2014/main" id="{AA823BB8-6729-4ABE-9A43-4D7800EB102B}"/>
              </a:ext>
            </a:extLst>
          </p:cNvPr>
          <p:cNvSpPr/>
          <p:nvPr/>
        </p:nvSpPr>
        <p:spPr bwMode="auto">
          <a:xfrm>
            <a:off x="2230457" y="6059690"/>
            <a:ext cx="1027914" cy="30576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目标输出</a:t>
            </a:r>
          </a:p>
        </p:txBody>
      </p:sp>
      <p:sp>
        <p:nvSpPr>
          <p:cNvPr id="106" name="Rectangle 9">
            <a:extLst>
              <a:ext uri="{FF2B5EF4-FFF2-40B4-BE49-F238E27FC236}">
                <a16:creationId xmlns:a16="http://schemas.microsoft.com/office/drawing/2014/main" id="{B054EED6-1AA8-4C6A-AFF5-E58F0519A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6333" y="25287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0" name="箭头: 右 109">
            <a:extLst>
              <a:ext uri="{FF2B5EF4-FFF2-40B4-BE49-F238E27FC236}">
                <a16:creationId xmlns:a16="http://schemas.microsoft.com/office/drawing/2014/main" id="{896C951B-7A7F-42FF-B237-28E6A07D805A}"/>
              </a:ext>
            </a:extLst>
          </p:cNvPr>
          <p:cNvSpPr/>
          <p:nvPr/>
        </p:nvSpPr>
        <p:spPr>
          <a:xfrm>
            <a:off x="3328661" y="4230301"/>
            <a:ext cx="165861" cy="37859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箭头: 右 110">
            <a:extLst>
              <a:ext uri="{FF2B5EF4-FFF2-40B4-BE49-F238E27FC236}">
                <a16:creationId xmlns:a16="http://schemas.microsoft.com/office/drawing/2014/main" id="{22A271BC-B521-4B8F-B9C2-F3F362443392}"/>
              </a:ext>
            </a:extLst>
          </p:cNvPr>
          <p:cNvSpPr/>
          <p:nvPr/>
        </p:nvSpPr>
        <p:spPr>
          <a:xfrm>
            <a:off x="3317682" y="5205860"/>
            <a:ext cx="165861" cy="37859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箭头: 右 111">
            <a:extLst>
              <a:ext uri="{FF2B5EF4-FFF2-40B4-BE49-F238E27FC236}">
                <a16:creationId xmlns:a16="http://schemas.microsoft.com/office/drawing/2014/main" id="{0A342A62-D91D-4915-A582-C7EF12A08292}"/>
              </a:ext>
            </a:extLst>
          </p:cNvPr>
          <p:cNvSpPr/>
          <p:nvPr/>
        </p:nvSpPr>
        <p:spPr>
          <a:xfrm>
            <a:off x="3540209" y="6002875"/>
            <a:ext cx="2527595" cy="34941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3" name="对象 112">
            <a:extLst>
              <a:ext uri="{FF2B5EF4-FFF2-40B4-BE49-F238E27FC236}">
                <a16:creationId xmlns:a16="http://schemas.microsoft.com/office/drawing/2014/main" id="{9CED98C7-FC75-47DB-9446-F4DE8EF075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5089"/>
              </p:ext>
            </p:extLst>
          </p:nvPr>
        </p:nvGraphicFramePr>
        <p:xfrm>
          <a:off x="8390993" y="2048184"/>
          <a:ext cx="2748973" cy="1320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3" name="Equation" r:id="rId4" imgW="1600200" imgH="723600" progId="Equation.DSMT4">
                  <p:embed/>
                </p:oleObj>
              </mc:Choice>
              <mc:Fallback>
                <p:oleObj name="Equation" r:id="rId4" imgW="1600200" imgH="723600" progId="Equation.DSMT4">
                  <p:embed/>
                  <p:pic>
                    <p:nvPicPr>
                      <p:cNvPr id="102" name="对象 101">
                        <a:extLst>
                          <a:ext uri="{FF2B5EF4-FFF2-40B4-BE49-F238E27FC236}">
                            <a16:creationId xmlns:a16="http://schemas.microsoft.com/office/drawing/2014/main" id="{49342041-EE9B-4AA6-9E5D-C028F41C99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0993" y="2048184"/>
                        <a:ext cx="2748973" cy="13202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对象 113">
            <a:extLst>
              <a:ext uri="{FF2B5EF4-FFF2-40B4-BE49-F238E27FC236}">
                <a16:creationId xmlns:a16="http://schemas.microsoft.com/office/drawing/2014/main" id="{92C2DF55-C948-4D9A-9144-B271393F3F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977505"/>
              </p:ext>
            </p:extLst>
          </p:nvPr>
        </p:nvGraphicFramePr>
        <p:xfrm>
          <a:off x="8408529" y="3205183"/>
          <a:ext cx="2125619" cy="656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4" name="Equation" r:id="rId6" imgW="1358310" imgH="393529" progId="Equation.DSMT4">
                  <p:embed/>
                </p:oleObj>
              </mc:Choice>
              <mc:Fallback>
                <p:oleObj name="Equation" r:id="rId6" imgW="1358310" imgH="393529" progId="Equation.DSMT4">
                  <p:embed/>
                  <p:pic>
                    <p:nvPicPr>
                      <p:cNvPr id="107" name="对象 106">
                        <a:extLst>
                          <a:ext uri="{FF2B5EF4-FFF2-40B4-BE49-F238E27FC236}">
                            <a16:creationId xmlns:a16="http://schemas.microsoft.com/office/drawing/2014/main" id="{419A2BAC-CE10-4E63-BEC9-B9B222CFF3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8529" y="3205183"/>
                        <a:ext cx="2125619" cy="6561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对象 114">
            <a:extLst>
              <a:ext uri="{FF2B5EF4-FFF2-40B4-BE49-F238E27FC236}">
                <a16:creationId xmlns:a16="http://schemas.microsoft.com/office/drawing/2014/main" id="{EF8B5296-C30C-4501-9B53-3F8AF2EF62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203872"/>
              </p:ext>
            </p:extLst>
          </p:nvPr>
        </p:nvGraphicFramePr>
        <p:xfrm>
          <a:off x="8377039" y="3869712"/>
          <a:ext cx="2065668" cy="739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5" name="Equation" r:id="rId8" imgW="1295400" imgH="419100" progId="Equation.DSMT4">
                  <p:embed/>
                </p:oleObj>
              </mc:Choice>
              <mc:Fallback>
                <p:oleObj name="Equation" r:id="rId8" imgW="1295400" imgH="419100" progId="Equation.DSMT4">
                  <p:embed/>
                  <p:pic>
                    <p:nvPicPr>
                      <p:cNvPr id="109" name="对象 108">
                        <a:extLst>
                          <a:ext uri="{FF2B5EF4-FFF2-40B4-BE49-F238E27FC236}">
                            <a16:creationId xmlns:a16="http://schemas.microsoft.com/office/drawing/2014/main" id="{56EF9EE6-8ABC-415D-9CB8-4B28971F60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7039" y="3869712"/>
                        <a:ext cx="2065668" cy="7391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对象 116">
            <a:extLst>
              <a:ext uri="{FF2B5EF4-FFF2-40B4-BE49-F238E27FC236}">
                <a16:creationId xmlns:a16="http://schemas.microsoft.com/office/drawing/2014/main" id="{5625902B-9A99-46CE-AF3E-2525967C8C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086658"/>
              </p:ext>
            </p:extLst>
          </p:nvPr>
        </p:nvGraphicFramePr>
        <p:xfrm>
          <a:off x="8372909" y="4940734"/>
          <a:ext cx="1333050" cy="487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6" name="Equation" r:id="rId10" imgW="685800" imgH="228600" progId="Equation.DSMT4">
                  <p:embed/>
                </p:oleObj>
              </mc:Choice>
              <mc:Fallback>
                <p:oleObj name="Equation" r:id="rId10" imgW="685800" imgH="2286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909" y="4940734"/>
                        <a:ext cx="1333050" cy="4879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对象 118">
            <a:extLst>
              <a:ext uri="{FF2B5EF4-FFF2-40B4-BE49-F238E27FC236}">
                <a16:creationId xmlns:a16="http://schemas.microsoft.com/office/drawing/2014/main" id="{3EF7A47D-28AF-4C83-8E76-E15DFABB3C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963750"/>
              </p:ext>
            </p:extLst>
          </p:nvPr>
        </p:nvGraphicFramePr>
        <p:xfrm>
          <a:off x="8324191" y="5493191"/>
          <a:ext cx="2150389" cy="1097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7" name="Equation" r:id="rId12" imgW="1447172" imgH="723586" progId="Equation.DSMT4">
                  <p:embed/>
                </p:oleObj>
              </mc:Choice>
              <mc:Fallback>
                <p:oleObj name="Equation" r:id="rId12" imgW="1447172" imgH="723586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4191" y="5493191"/>
                        <a:ext cx="2150389" cy="1097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" name="标题 3">
            <a:extLst>
              <a:ext uri="{FF2B5EF4-FFF2-40B4-BE49-F238E27FC236}">
                <a16:creationId xmlns:a16="http://schemas.microsoft.com/office/drawing/2014/main" id="{1B2FBBC7-2C97-44E8-BF79-0F45E4F78F4B}"/>
              </a:ext>
            </a:extLst>
          </p:cNvPr>
          <p:cNvSpPr txBox="1">
            <a:spLocks/>
          </p:cNvSpPr>
          <p:nvPr/>
        </p:nvSpPr>
        <p:spPr bwMode="auto">
          <a:xfrm>
            <a:off x="3182537" y="1244017"/>
            <a:ext cx="1908313" cy="52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42875" indent="-1428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特征工程</a:t>
            </a: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6DCA0DD3-4E3F-42B9-A7BD-603C82E88E5C}"/>
              </a:ext>
            </a:extLst>
          </p:cNvPr>
          <p:cNvSpPr/>
          <p:nvPr/>
        </p:nvSpPr>
        <p:spPr>
          <a:xfrm>
            <a:off x="8192402" y="2050098"/>
            <a:ext cx="3146157" cy="258963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0EEAF876-96C7-4FF5-B915-60FDE317E91B}"/>
              </a:ext>
            </a:extLst>
          </p:cNvPr>
          <p:cNvSpPr/>
          <p:nvPr/>
        </p:nvSpPr>
        <p:spPr>
          <a:xfrm>
            <a:off x="8192402" y="4776698"/>
            <a:ext cx="3146157" cy="80706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2DD365E1-C7B1-4235-A91B-B9467CB2BF40}"/>
              </a:ext>
            </a:extLst>
          </p:cNvPr>
          <p:cNvSpPr/>
          <p:nvPr/>
        </p:nvSpPr>
        <p:spPr>
          <a:xfrm>
            <a:off x="8192402" y="5697351"/>
            <a:ext cx="3146157" cy="85750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连接符: 肘形 130">
            <a:extLst>
              <a:ext uri="{FF2B5EF4-FFF2-40B4-BE49-F238E27FC236}">
                <a16:creationId xmlns:a16="http://schemas.microsoft.com/office/drawing/2014/main" id="{E39F0CFB-EF0C-4B6A-8592-46C13FDB6F77}"/>
              </a:ext>
            </a:extLst>
          </p:cNvPr>
          <p:cNvCxnSpPr>
            <a:stCxn id="81" idx="3"/>
            <a:endCxn id="124" idx="1"/>
          </p:cNvCxnSpPr>
          <p:nvPr/>
        </p:nvCxnSpPr>
        <p:spPr>
          <a:xfrm>
            <a:off x="7637713" y="2611004"/>
            <a:ext cx="554689" cy="2569225"/>
          </a:xfrm>
          <a:prstGeom prst="bentConnector3">
            <a:avLst>
              <a:gd name="adj1" fmla="val 7429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连接符: 肘形 140">
            <a:extLst>
              <a:ext uri="{FF2B5EF4-FFF2-40B4-BE49-F238E27FC236}">
                <a16:creationId xmlns:a16="http://schemas.microsoft.com/office/drawing/2014/main" id="{3C60F580-3E24-4259-8372-964ADC8678A2}"/>
              </a:ext>
            </a:extLst>
          </p:cNvPr>
          <p:cNvCxnSpPr>
            <a:cxnSpLocks/>
            <a:stCxn id="82" idx="3"/>
            <a:endCxn id="125" idx="1"/>
          </p:cNvCxnSpPr>
          <p:nvPr/>
        </p:nvCxnSpPr>
        <p:spPr>
          <a:xfrm>
            <a:off x="7643722" y="3022279"/>
            <a:ext cx="548680" cy="310382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2481459B-874D-4057-BA2B-AD1EA6AFC40B}"/>
              </a:ext>
            </a:extLst>
          </p:cNvPr>
          <p:cNvCxnSpPr>
            <a:stCxn id="80" idx="3"/>
          </p:cNvCxnSpPr>
          <p:nvPr/>
        </p:nvCxnSpPr>
        <p:spPr>
          <a:xfrm flipV="1">
            <a:off x="7637714" y="2166432"/>
            <a:ext cx="554688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862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9C0671-965C-48E3-AA69-77F4080A6F02}"/>
              </a:ext>
            </a:extLst>
          </p:cNvPr>
          <p:cNvCxnSpPr>
            <a:cxnSpLocks/>
          </p:cNvCxnSpPr>
          <p:nvPr/>
        </p:nvCxnSpPr>
        <p:spPr>
          <a:xfrm>
            <a:off x="2167657" y="765327"/>
            <a:ext cx="9407757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CFA38D1-0A6A-4501-8734-B36C51E83B6E}"/>
              </a:ext>
            </a:extLst>
          </p:cNvPr>
          <p:cNvGrpSpPr/>
          <p:nvPr/>
        </p:nvGrpSpPr>
        <p:grpSpPr>
          <a:xfrm>
            <a:off x="4535860" y="235422"/>
            <a:ext cx="278126" cy="395013"/>
            <a:chOff x="5284519" y="1508166"/>
            <a:chExt cx="213756" cy="427512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04E1F3F-D518-47A0-87E5-035E60B017D6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69DD56C-8AC2-41AF-BBCD-CD290B10E325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DCCE71A-4C77-4DEB-BCE3-A9CCA00EAD6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908313" cy="685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13">
                  <a:extLst>
                    <a:ext uri="{9D8B030D-6E8A-4147-A177-3AD203B41FA5}">
                      <a16:colId xmlns:a16="http://schemas.microsoft.com/office/drawing/2014/main" val="1734148431"/>
                    </a:ext>
                  </a:extLst>
                </a:gridCol>
              </a:tblGrid>
              <a:tr h="836342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2541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0177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baseline="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绪论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383339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2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77213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成果与应用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220474"/>
                  </a:ext>
                </a:extLst>
              </a:tr>
              <a:tr h="10036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792344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67436"/>
                  </a:ext>
                </a:extLst>
              </a:tr>
              <a:tr h="836342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83614"/>
                  </a:ext>
                </a:extLst>
              </a:tr>
            </a:tbl>
          </a:graphicData>
        </a:graphic>
      </p:graphicFrame>
      <p:sp>
        <p:nvSpPr>
          <p:cNvPr id="9" name="矩形 3">
            <a:extLst>
              <a:ext uri="{FF2B5EF4-FFF2-40B4-BE49-F238E27FC236}">
                <a16:creationId xmlns:a16="http://schemas.microsoft.com/office/drawing/2014/main" id="{86799356-3BCC-492F-947C-C42DBC829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8647" y="177559"/>
            <a:ext cx="5939428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第二章 线路公交客流预测方法研究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BEC9CEC-FD08-4494-B566-7DCC9F728AE1}"/>
              </a:ext>
            </a:extLst>
          </p:cNvPr>
          <p:cNvSpPr/>
          <p:nvPr/>
        </p:nvSpPr>
        <p:spPr>
          <a:xfrm>
            <a:off x="2155277" y="854468"/>
            <a:ext cx="971550" cy="432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1" name="Rectangle 5">
            <a:extLst>
              <a:ext uri="{FF2B5EF4-FFF2-40B4-BE49-F238E27FC236}">
                <a16:creationId xmlns:a16="http://schemas.microsoft.com/office/drawing/2014/main" id="{45E7B0FF-16D4-4310-A81D-0C995412A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3687" y="1844039"/>
            <a:ext cx="1159363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6" name="Rectangle 9">
            <a:extLst>
              <a:ext uri="{FF2B5EF4-FFF2-40B4-BE49-F238E27FC236}">
                <a16:creationId xmlns:a16="http://schemas.microsoft.com/office/drawing/2014/main" id="{B054EED6-1AA8-4C6A-AFF5-E58F0519A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6333" y="25287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" name="标题 3">
            <a:extLst>
              <a:ext uri="{FF2B5EF4-FFF2-40B4-BE49-F238E27FC236}">
                <a16:creationId xmlns:a16="http://schemas.microsoft.com/office/drawing/2014/main" id="{493DC0FA-417D-40DB-B9C3-F97A8FEBC6F9}"/>
              </a:ext>
            </a:extLst>
          </p:cNvPr>
          <p:cNvSpPr txBox="1">
            <a:spLocks/>
          </p:cNvSpPr>
          <p:nvPr/>
        </p:nvSpPr>
        <p:spPr bwMode="auto">
          <a:xfrm>
            <a:off x="3126827" y="747855"/>
            <a:ext cx="1908313" cy="52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42875" indent="-1428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数据质量控制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EEE785D-9D2C-4D55-AF57-4CAC78F95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258457"/>
              </p:ext>
            </p:extLst>
          </p:nvPr>
        </p:nvGraphicFramePr>
        <p:xfrm>
          <a:off x="3214386" y="3359836"/>
          <a:ext cx="7314297" cy="3399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4" name="Visio" r:id="rId4" imgW="6584509" imgH="3315947" progId="Visio.Drawing.11">
                  <p:embed/>
                </p:oleObj>
              </mc:Choice>
              <mc:Fallback>
                <p:oleObj name="Visio" r:id="rId4" imgW="6584509" imgH="3315947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386" y="3359836"/>
                        <a:ext cx="7314297" cy="33991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20AB531-B276-4B14-82BB-1537D436C7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933869"/>
              </p:ext>
            </p:extLst>
          </p:nvPr>
        </p:nvGraphicFramePr>
        <p:xfrm>
          <a:off x="5416215" y="1336002"/>
          <a:ext cx="4920966" cy="788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5" name="Equation" r:id="rId6" imgW="2692400" imgH="419100" progId="Equation.DSMT4">
                  <p:embed/>
                </p:oleObj>
              </mc:Choice>
              <mc:Fallback>
                <p:oleObj name="Equation" r:id="rId6" imgW="2692400" imgH="419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6215" y="1336002"/>
                        <a:ext cx="4920966" cy="7888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0">
            <a:extLst>
              <a:ext uri="{FF2B5EF4-FFF2-40B4-BE49-F238E27FC236}">
                <a16:creationId xmlns:a16="http://schemas.microsoft.com/office/drawing/2014/main" id="{6EDB7C71-19CE-4B68-8C58-DE62F3454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3575" y="61924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2B93CE63-7A43-4E15-A5FA-9126993745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13635"/>
              </p:ext>
            </p:extLst>
          </p:nvPr>
        </p:nvGraphicFramePr>
        <p:xfrm>
          <a:off x="5601794" y="2298279"/>
          <a:ext cx="4027283" cy="898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6" name="Equation" r:id="rId8" imgW="2616200" imgH="635000" progId="Equation.DSMT4">
                  <p:embed/>
                </p:oleObj>
              </mc:Choice>
              <mc:Fallback>
                <p:oleObj name="Equation" r:id="rId8" imgW="2616200" imgH="6350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1794" y="2298279"/>
                        <a:ext cx="4027283" cy="8985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圆角矩形 168">
            <a:extLst>
              <a:ext uri="{FF2B5EF4-FFF2-40B4-BE49-F238E27FC236}">
                <a16:creationId xmlns:a16="http://schemas.microsoft.com/office/drawing/2014/main" id="{B8045FFE-A295-4CF0-9189-352932F1D99A}"/>
              </a:ext>
            </a:extLst>
          </p:cNvPr>
          <p:cNvSpPr/>
          <p:nvPr/>
        </p:nvSpPr>
        <p:spPr bwMode="auto">
          <a:xfrm>
            <a:off x="3009743" y="1364288"/>
            <a:ext cx="1526117" cy="43245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阈值控制</a:t>
            </a:r>
          </a:p>
        </p:txBody>
      </p:sp>
      <p:sp>
        <p:nvSpPr>
          <p:cNvPr id="23" name="圆角矩形 168">
            <a:extLst>
              <a:ext uri="{FF2B5EF4-FFF2-40B4-BE49-F238E27FC236}">
                <a16:creationId xmlns:a16="http://schemas.microsoft.com/office/drawing/2014/main" id="{9666D726-65EB-4F1C-B501-0E7C7F6EB702}"/>
              </a:ext>
            </a:extLst>
          </p:cNvPr>
          <p:cNvSpPr/>
          <p:nvPr/>
        </p:nvSpPr>
        <p:spPr bwMode="auto">
          <a:xfrm>
            <a:off x="3029377" y="1957407"/>
            <a:ext cx="1526117" cy="43245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相关性控制</a:t>
            </a:r>
          </a:p>
        </p:txBody>
      </p:sp>
      <p:sp>
        <p:nvSpPr>
          <p:cNvPr id="24" name="圆角矩形 168">
            <a:extLst>
              <a:ext uri="{FF2B5EF4-FFF2-40B4-BE49-F238E27FC236}">
                <a16:creationId xmlns:a16="http://schemas.microsoft.com/office/drawing/2014/main" id="{01FDC55B-F1D9-4956-97D4-853AA7D01080}"/>
              </a:ext>
            </a:extLst>
          </p:cNvPr>
          <p:cNvSpPr/>
          <p:nvPr/>
        </p:nvSpPr>
        <p:spPr bwMode="auto">
          <a:xfrm>
            <a:off x="3029376" y="2530325"/>
            <a:ext cx="1526117" cy="43245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密度控制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77A66F-C6BC-4055-BA63-E93ECD2989EB}"/>
              </a:ext>
            </a:extLst>
          </p:cNvPr>
          <p:cNvSpPr/>
          <p:nvPr/>
        </p:nvSpPr>
        <p:spPr>
          <a:xfrm>
            <a:off x="5351105" y="1311997"/>
            <a:ext cx="5426549" cy="85293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D3E759-6108-46D0-9626-7AF441987580}"/>
              </a:ext>
            </a:extLst>
          </p:cNvPr>
          <p:cNvSpPr/>
          <p:nvPr/>
        </p:nvSpPr>
        <p:spPr>
          <a:xfrm>
            <a:off x="5363271" y="2240685"/>
            <a:ext cx="5426549" cy="9786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F2DCA96-D7CD-4A73-9A38-0227495FB3AA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535860" y="1738462"/>
            <a:ext cx="815245" cy="4271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FE81156-82A5-417B-9CAB-8BB593AEF8D9}"/>
              </a:ext>
            </a:extLst>
          </p:cNvPr>
          <p:cNvCxnSpPr>
            <a:cxnSpLocks/>
            <a:stCxn id="24" idx="3"/>
            <a:endCxn id="21" idx="1"/>
          </p:cNvCxnSpPr>
          <p:nvPr/>
        </p:nvCxnSpPr>
        <p:spPr>
          <a:xfrm flipV="1">
            <a:off x="4555493" y="2730029"/>
            <a:ext cx="807778" cy="165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C4B2CB03-0713-48B3-AD9B-896A5D2A7B35}"/>
              </a:ext>
            </a:extLst>
          </p:cNvPr>
          <p:cNvSpPr/>
          <p:nvPr/>
        </p:nvSpPr>
        <p:spPr>
          <a:xfrm>
            <a:off x="3029376" y="3269139"/>
            <a:ext cx="7760444" cy="341129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14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6376</TotalTime>
  <Words>1244</Words>
  <Application>Microsoft Office PowerPoint</Application>
  <PresentationFormat>宽屏</PresentationFormat>
  <Paragraphs>462</Paragraphs>
  <Slides>29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Arial Unicode MS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Visio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liuqian</cp:lastModifiedBy>
  <cp:revision>557</cp:revision>
  <dcterms:created xsi:type="dcterms:W3CDTF">2014-06-18T03:33:50Z</dcterms:created>
  <dcterms:modified xsi:type="dcterms:W3CDTF">2019-05-16T01:24:47Z</dcterms:modified>
</cp:coreProperties>
</file>